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60" r:id="rId1"/>
  </p:sldMasterIdLst>
  <p:notesMasterIdLst>
    <p:notesMasterId r:id="rId35"/>
  </p:notesMasterIdLst>
  <p:sldIdLst>
    <p:sldId id="597" r:id="rId2"/>
    <p:sldId id="610" r:id="rId3"/>
    <p:sldId id="611" r:id="rId4"/>
    <p:sldId id="613" r:id="rId5"/>
    <p:sldId id="612" r:id="rId6"/>
    <p:sldId id="614" r:id="rId7"/>
    <p:sldId id="615" r:id="rId8"/>
    <p:sldId id="616" r:id="rId9"/>
    <p:sldId id="618" r:id="rId10"/>
    <p:sldId id="619" r:id="rId11"/>
    <p:sldId id="622" r:id="rId12"/>
    <p:sldId id="623" r:id="rId13"/>
    <p:sldId id="624" r:id="rId14"/>
    <p:sldId id="620" r:id="rId15"/>
    <p:sldId id="626" r:id="rId16"/>
    <p:sldId id="627" r:id="rId17"/>
    <p:sldId id="645" r:id="rId18"/>
    <p:sldId id="646" r:id="rId19"/>
    <p:sldId id="647" r:id="rId20"/>
    <p:sldId id="628" r:id="rId21"/>
    <p:sldId id="629" r:id="rId22"/>
    <p:sldId id="635" r:id="rId23"/>
    <p:sldId id="638" r:id="rId24"/>
    <p:sldId id="637" r:id="rId25"/>
    <p:sldId id="648" r:id="rId26"/>
    <p:sldId id="639" r:id="rId27"/>
    <p:sldId id="630" r:id="rId28"/>
    <p:sldId id="631" r:id="rId29"/>
    <p:sldId id="640" r:id="rId30"/>
    <p:sldId id="642" r:id="rId31"/>
    <p:sldId id="632" r:id="rId32"/>
    <p:sldId id="644" r:id="rId33"/>
    <p:sldId id="643" r:id="rId34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預設章節" id="{269C66C8-1C40-4666-8999-6C4ACD6B733D}">
          <p14:sldIdLst/>
        </p14:section>
        <p14:section name="Summary" id="{4456C76D-F905-488F-A9F1-92791C4172BC}">
          <p14:sldIdLst>
            <p14:sldId id="597"/>
            <p14:sldId id="610"/>
            <p14:sldId id="611"/>
            <p14:sldId id="613"/>
            <p14:sldId id="612"/>
            <p14:sldId id="614"/>
            <p14:sldId id="615"/>
            <p14:sldId id="616"/>
            <p14:sldId id="618"/>
            <p14:sldId id="619"/>
            <p14:sldId id="622"/>
            <p14:sldId id="623"/>
            <p14:sldId id="624"/>
            <p14:sldId id="620"/>
            <p14:sldId id="626"/>
            <p14:sldId id="627"/>
            <p14:sldId id="645"/>
            <p14:sldId id="646"/>
            <p14:sldId id="647"/>
            <p14:sldId id="628"/>
            <p14:sldId id="629"/>
            <p14:sldId id="635"/>
            <p14:sldId id="638"/>
            <p14:sldId id="637"/>
            <p14:sldId id="648"/>
            <p14:sldId id="639"/>
            <p14:sldId id="630"/>
            <p14:sldId id="631"/>
            <p14:sldId id="640"/>
            <p14:sldId id="642"/>
            <p14:sldId id="632"/>
            <p14:sldId id="644"/>
            <p14:sldId id="64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柏成" initials="柏成" lastIdx="5" clrIdx="0">
    <p:extLst>
      <p:ext uri="{19B8F6BF-5375-455C-9EA6-DF929625EA0E}">
        <p15:presenceInfo xmlns:p15="http://schemas.microsoft.com/office/powerpoint/2012/main" userId="d3d96c8541c3949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3834"/>
    <a:srgbClr val="FFFFFF"/>
    <a:srgbClr val="4472C4"/>
    <a:srgbClr val="00AE4C"/>
    <a:srgbClr val="ED5955"/>
    <a:srgbClr val="F17A77"/>
    <a:srgbClr val="9F5FCF"/>
    <a:srgbClr val="FF9966"/>
    <a:srgbClr val="4D4DFF"/>
    <a:srgbClr val="66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38B1855-1B75-4FBE-930C-398BA8C253C6}" styleName="佈景主題樣式 2 - 輔色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124" autoAdjust="0"/>
    <p:restoredTop sz="95214" autoAdjust="0"/>
  </p:normalViewPr>
  <p:slideViewPr>
    <p:cSldViewPr snapToGrid="0">
      <p:cViewPr varScale="1">
        <p:scale>
          <a:sx n="129" d="100"/>
          <a:sy n="129" d="100"/>
        </p:scale>
        <p:origin x="144" y="186"/>
      </p:cViewPr>
      <p:guideLst/>
    </p:cSldViewPr>
  </p:slideViewPr>
  <p:outlineViewPr>
    <p:cViewPr>
      <p:scale>
        <a:sx n="33" d="100"/>
        <a:sy n="33" d="100"/>
      </p:scale>
      <p:origin x="0" y="-6269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7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26857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投影片" type="title">
  <p:cSld name="TITLE">
    <p:bg>
      <p:bgPr>
        <a:solidFill>
          <a:schemeClr val="bg1"/>
        </a:soli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>
                <a:solidFill>
                  <a:sysClr val="windowText" lastClr="0000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r>
              <a:rPr lang="zh-TW" altLang="en-US" dirty="0"/>
              <a:t>按一下以編輯母片標題樣式</a:t>
            </a:r>
            <a:endParaRPr dirty="0"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ysClr val="windowText" lastClr="000000"/>
                </a:solidFill>
              </a:defRPr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r>
              <a:rPr lang="zh-TW" altLang="en-US" dirty="0"/>
              <a:t>按一下以編輯母片子標題樣式</a:t>
            </a:r>
            <a:endParaRPr dirty="0"/>
          </a:p>
        </p:txBody>
      </p:sp>
      <p:sp>
        <p:nvSpPr>
          <p:cNvPr id="14" name="Google Shape;14;p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bg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 lang="zh-TW" altLang="en-US"/>
          </a:p>
        </p:txBody>
      </p:sp>
      <p:sp>
        <p:nvSpPr>
          <p:cNvPr id="15" name="Google Shape;15;p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bg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 lang="zh-TW" altLang="en-US"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altLang="zh-TW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及物件" preserve="1" userDrawn="1">
  <p:cSld name="單欄-子彈">
    <p:bg>
      <p:bgPr>
        <a:solidFill>
          <a:schemeClr val="bg1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 txBox="1">
            <a:spLocks noGrp="1"/>
          </p:cNvSpPr>
          <p:nvPr>
            <p:ph type="title"/>
          </p:nvPr>
        </p:nvSpPr>
        <p:spPr>
          <a:xfrm>
            <a:off x="110156" y="0"/>
            <a:ext cx="90336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800"/>
              <a:buFont typeface="Wingdings" panose="05000000000000000000" pitchFamily="2" charset="2"/>
              <a:buNone/>
              <a:defRPr sz="2700">
                <a:solidFill>
                  <a:sysClr val="windowText" lastClr="0000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r>
              <a:rPr lang="zh-TW" altLang="en-US" dirty="0"/>
              <a:t>按一下以編輯母片標題樣式</a:t>
            </a:r>
            <a:endParaRPr dirty="0"/>
          </a:p>
        </p:txBody>
      </p:sp>
      <p:sp>
        <p:nvSpPr>
          <p:cNvPr id="21" name="Google Shape;21;p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1100"/>
              <a:buFont typeface="Arial" panose="020B0604020202020204" pitchFamily="34" charset="0"/>
              <a:buNone/>
              <a:defRPr>
                <a:solidFill>
                  <a:sysClr val="windowText" lastClr="0000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 lang="zh-TW" altLang="en-US" dirty="0"/>
          </a:p>
        </p:txBody>
      </p:sp>
      <p:sp>
        <p:nvSpPr>
          <p:cNvPr id="22" name="Google Shape;22;p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1100"/>
              <a:buFont typeface="Arial" panose="020B0604020202020204" pitchFamily="34" charset="0"/>
              <a:buNone/>
              <a:defRPr>
                <a:solidFill>
                  <a:sysClr val="windowText" lastClr="0000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 lang="zh-TW" altLang="en-US" dirty="0"/>
          </a:p>
        </p:txBody>
      </p:sp>
      <p:sp>
        <p:nvSpPr>
          <p:cNvPr id="23" name="Google Shape;23;p3"/>
          <p:cNvSpPr txBox="1">
            <a:spLocks noGrp="1"/>
          </p:cNvSpPr>
          <p:nvPr>
            <p:ph type="sldNum" idx="12"/>
          </p:nvPr>
        </p:nvSpPr>
        <p:spPr>
          <a:xfrm>
            <a:off x="69151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900"/>
              <a:buFont typeface="Wingdings" panose="05000000000000000000" pitchFamily="2" charset="2"/>
              <a:buNone/>
              <a:defRPr sz="1050" b="1">
                <a:solidFill>
                  <a:sysClr val="windowText" lastClr="000000"/>
                </a:solidFill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  <p:sp>
        <p:nvSpPr>
          <p:cNvPr id="12" name="內容版面配置區 4">
            <a:extLst>
              <a:ext uri="{FF2B5EF4-FFF2-40B4-BE49-F238E27FC236}">
                <a16:creationId xmlns:a16="http://schemas.microsoft.com/office/drawing/2014/main" id="{7AF00148-AC1B-4E84-9549-05AD79ACF8C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10156" y="1022181"/>
            <a:ext cx="8748000" cy="3632888"/>
          </a:xfrm>
        </p:spPr>
        <p:txBody>
          <a:bodyPr/>
          <a:lstStyle>
            <a:lvl1pPr marL="457200" indent="-361950" algn="just">
              <a:buClr>
                <a:schemeClr val="bg1"/>
              </a:buClr>
              <a:buFont typeface="Wingdings" panose="05000000000000000000" pitchFamily="2" charset="2"/>
              <a:buChar char="l"/>
              <a:defRPr sz="2000">
                <a:solidFill>
                  <a:sysClr val="windowText" lastClr="000000"/>
                </a:solidFill>
              </a:defRPr>
            </a:lvl1pPr>
            <a:lvl2pPr marL="914400" indent="-342900" algn="just">
              <a:buClr>
                <a:schemeClr val="bg1"/>
              </a:buClr>
              <a:buFont typeface="Wingdings" panose="05000000000000000000" pitchFamily="2" charset="2"/>
              <a:buChar char="l"/>
              <a:defRPr sz="2000">
                <a:solidFill>
                  <a:sysClr val="windowText" lastClr="000000"/>
                </a:solidFill>
              </a:defRPr>
            </a:lvl2pPr>
            <a:lvl3pPr marL="1371600" indent="-323850" algn="just">
              <a:buClr>
                <a:schemeClr val="bg1"/>
              </a:buClr>
              <a:buFont typeface="Wingdings" panose="05000000000000000000" pitchFamily="2" charset="2"/>
              <a:buChar char="l"/>
              <a:defRPr sz="2000">
                <a:solidFill>
                  <a:sysClr val="windowText" lastClr="000000"/>
                </a:solidFill>
              </a:defRPr>
            </a:lvl3pPr>
            <a:lvl4pPr marL="1828800" indent="-317500" algn="just">
              <a:buClr>
                <a:schemeClr val="bg1"/>
              </a:buClr>
              <a:buFont typeface="Wingdings" panose="05000000000000000000" pitchFamily="2" charset="2"/>
              <a:buChar char="l"/>
              <a:defRPr sz="2000">
                <a:solidFill>
                  <a:sysClr val="windowText" lastClr="000000"/>
                </a:solidFill>
              </a:defRPr>
            </a:lvl4pPr>
            <a:lvl5pPr marL="2286000" indent="-317500" algn="just">
              <a:buClr>
                <a:schemeClr val="bg1"/>
              </a:buClr>
              <a:buFont typeface="Wingdings" panose="05000000000000000000" pitchFamily="2" charset="2"/>
              <a:buChar char="l"/>
              <a:defRPr sz="2000">
                <a:solidFill>
                  <a:sysClr val="windowText" lastClr="000000"/>
                </a:solidFill>
              </a:defRPr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39165BE7-063E-427F-8957-1403F5A3F643}"/>
              </a:ext>
            </a:extLst>
          </p:cNvPr>
          <p:cNvCxnSpPr/>
          <p:nvPr userDrawn="1"/>
        </p:nvCxnSpPr>
        <p:spPr>
          <a:xfrm>
            <a:off x="202128" y="857884"/>
            <a:ext cx="62564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7334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及物件" preserve="1" userDrawn="1">
  <p:cSld name="1_標題及物件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/>
          <p:nvPr/>
        </p:nvSpPr>
        <p:spPr>
          <a:xfrm>
            <a:off x="0" y="0"/>
            <a:ext cx="9144000" cy="99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3"/>
          <p:cNvSpPr txBox="1">
            <a:spLocks noGrp="1"/>
          </p:cNvSpPr>
          <p:nvPr>
            <p:ph type="title"/>
          </p:nvPr>
        </p:nvSpPr>
        <p:spPr>
          <a:xfrm>
            <a:off x="110156" y="0"/>
            <a:ext cx="90336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27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r>
              <a:rPr lang="zh-TW" altLang="en-US" dirty="0"/>
              <a:t>按一下以編輯母片標題樣式</a:t>
            </a:r>
            <a:endParaRPr dirty="0"/>
          </a:p>
        </p:txBody>
      </p:sp>
      <p:sp>
        <p:nvSpPr>
          <p:cNvPr id="21" name="Google Shape;21;p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sldNum" idx="12"/>
          </p:nvPr>
        </p:nvSpPr>
        <p:spPr>
          <a:xfrm>
            <a:off x="690499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600" b="0" i="0" u="none" strike="noStrike" cap="none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41980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770924E9-CDF6-4D4B-BAD5-2989D4575FFB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DD4EC23E-B219-495C-A110-05A904467BC6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6CD0659-03A7-4BEB-81A2-9F8DE4D343D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624424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及物件" preserve="1" userDrawn="1">
  <p:cSld name="單欄-數字-無標題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/>
          <p:nvPr userDrawn="1"/>
        </p:nvSpPr>
        <p:spPr>
          <a:xfrm>
            <a:off x="0" y="0"/>
            <a:ext cx="9144000" cy="99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3"/>
          <p:cNvSpPr txBox="1">
            <a:spLocks noGrp="1"/>
          </p:cNvSpPr>
          <p:nvPr>
            <p:ph type="title"/>
          </p:nvPr>
        </p:nvSpPr>
        <p:spPr>
          <a:xfrm>
            <a:off x="110156" y="0"/>
            <a:ext cx="90336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27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r>
              <a:rPr lang="zh-TW" altLang="en-US" dirty="0"/>
              <a:t>按一下以編輯母片標題樣式</a:t>
            </a:r>
            <a:endParaRPr dirty="0"/>
          </a:p>
        </p:txBody>
      </p:sp>
      <p:sp>
        <p:nvSpPr>
          <p:cNvPr id="21" name="Google Shape;21;p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sldNum" idx="12"/>
          </p:nvPr>
        </p:nvSpPr>
        <p:spPr>
          <a:xfrm>
            <a:off x="69151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600" b="1" i="0" u="none" strike="noStrike" cap="none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  <p:sp>
        <p:nvSpPr>
          <p:cNvPr id="12" name="內容版面配置區 4">
            <a:extLst>
              <a:ext uri="{FF2B5EF4-FFF2-40B4-BE49-F238E27FC236}">
                <a16:creationId xmlns:a16="http://schemas.microsoft.com/office/drawing/2014/main" id="{7AF00148-AC1B-4E84-9549-05AD79ACF8C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10156" y="1022181"/>
            <a:ext cx="8852309" cy="3632888"/>
          </a:xfrm>
        </p:spPr>
        <p:txBody>
          <a:bodyPr/>
          <a:lstStyle>
            <a:lvl1pPr>
              <a:buSzPct val="100000"/>
              <a:buFont typeface="+mj-lt"/>
              <a:buAutoNum type="arabicPeriod"/>
              <a:defRPr sz="2000"/>
            </a:lvl1pPr>
            <a:lvl2pPr>
              <a:buSzPct val="100000"/>
              <a:buFont typeface="+mj-lt"/>
              <a:buAutoNum type="arabicPeriod"/>
              <a:defRPr sz="2000"/>
            </a:lvl2pPr>
            <a:lvl3pPr marL="1390650" indent="-342900">
              <a:buFont typeface="+mj-lt"/>
              <a:buAutoNum type="arabicPeriod"/>
              <a:defRPr sz="1400"/>
            </a:lvl3pPr>
            <a:lvl4pPr marL="1854200" indent="-342900">
              <a:buFont typeface="+mj-lt"/>
              <a:buAutoNum type="arabicPeriod"/>
              <a:defRPr sz="1400"/>
            </a:lvl4pPr>
            <a:lvl5pPr marL="2311400" indent="-342900">
              <a:buFont typeface="+mj-lt"/>
              <a:buAutoNum type="arabicPeriod"/>
              <a:defRPr sz="1400"/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</p:txBody>
      </p:sp>
    </p:spTree>
    <p:extLst>
      <p:ext uri="{BB962C8B-B14F-4D97-AF65-F5344CB8AC3E}">
        <p14:creationId xmlns:p14="http://schemas.microsoft.com/office/powerpoint/2010/main" val="22883880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及物件" preserve="1" userDrawn="1">
  <p:cSld name="1_標題及物件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/>
          <p:nvPr/>
        </p:nvSpPr>
        <p:spPr>
          <a:xfrm>
            <a:off x="0" y="0"/>
            <a:ext cx="9144000" cy="99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3"/>
          <p:cNvSpPr txBox="1">
            <a:spLocks noGrp="1"/>
          </p:cNvSpPr>
          <p:nvPr>
            <p:ph type="title"/>
          </p:nvPr>
        </p:nvSpPr>
        <p:spPr>
          <a:xfrm>
            <a:off x="110156" y="0"/>
            <a:ext cx="90336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27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r>
              <a:rPr lang="zh-TW" altLang="en-US"/>
              <a:t>按一下以編輯母片標題樣式</a:t>
            </a:r>
            <a:endParaRPr dirty="0"/>
          </a:p>
        </p:txBody>
      </p:sp>
      <p:sp>
        <p:nvSpPr>
          <p:cNvPr id="21" name="Google Shape;21;p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93718847-0D32-4C38-954F-FB0A5AF88C0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626956" y="1022181"/>
            <a:ext cx="4406888" cy="3632888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12" name="內容版面配置區 4">
            <a:extLst>
              <a:ext uri="{FF2B5EF4-FFF2-40B4-BE49-F238E27FC236}">
                <a16:creationId xmlns:a16="http://schemas.microsoft.com/office/drawing/2014/main" id="{7AF00148-AC1B-4E84-9549-05AD79ACF8C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10156" y="1022181"/>
            <a:ext cx="4406889" cy="3632888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589043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及物件" preserve="1" userDrawn="1">
  <p:cSld name="1_標題及物件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/>
          <p:nvPr userDrawn="1"/>
        </p:nvSpPr>
        <p:spPr>
          <a:xfrm>
            <a:off x="0" y="0"/>
            <a:ext cx="9144000" cy="99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3"/>
          <p:cNvSpPr txBox="1">
            <a:spLocks noGrp="1"/>
          </p:cNvSpPr>
          <p:nvPr>
            <p:ph type="title"/>
          </p:nvPr>
        </p:nvSpPr>
        <p:spPr>
          <a:xfrm>
            <a:off x="110156" y="0"/>
            <a:ext cx="90336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27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r>
              <a:rPr lang="zh-TW" altLang="en-US"/>
              <a:t>按一下以編輯母片標題樣式</a:t>
            </a:r>
            <a:endParaRPr dirty="0"/>
          </a:p>
        </p:txBody>
      </p:sp>
      <p:sp>
        <p:nvSpPr>
          <p:cNvPr id="21" name="Google Shape;21;p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93718847-0D32-4C38-954F-FB0A5AF88C0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626956" y="1022181"/>
            <a:ext cx="4406888" cy="3632888"/>
          </a:xfrm>
        </p:spPr>
        <p:txBody>
          <a:bodyPr/>
          <a:lstStyle>
            <a:lvl1pPr>
              <a:buSzPct val="100000"/>
              <a:buFont typeface="+mj-lt"/>
              <a:buAutoNum type="arabicPeriod"/>
              <a:defRPr sz="1400"/>
            </a:lvl1pPr>
            <a:lvl2pPr>
              <a:buSzPct val="100000"/>
              <a:buFont typeface="+mj-lt"/>
              <a:buAutoNum type="arabicPeriod"/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</p:txBody>
      </p:sp>
      <p:sp>
        <p:nvSpPr>
          <p:cNvPr id="12" name="內容版面配置區 4">
            <a:extLst>
              <a:ext uri="{FF2B5EF4-FFF2-40B4-BE49-F238E27FC236}">
                <a16:creationId xmlns:a16="http://schemas.microsoft.com/office/drawing/2014/main" id="{7AF00148-AC1B-4E84-9549-05AD79ACF8C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10156" y="1022181"/>
            <a:ext cx="4406889" cy="3632888"/>
          </a:xfrm>
        </p:spPr>
        <p:txBody>
          <a:bodyPr/>
          <a:lstStyle>
            <a:lvl1pPr>
              <a:buSzPct val="100000"/>
              <a:buFont typeface="+mj-lt"/>
              <a:buAutoNum type="arabicPeriod"/>
              <a:defRPr sz="1400"/>
            </a:lvl1pPr>
            <a:lvl2pPr>
              <a:buSzPct val="100000"/>
              <a:buFont typeface="+mj-lt"/>
              <a:buAutoNum type="arabicPeriod"/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</p:txBody>
      </p:sp>
    </p:spTree>
    <p:extLst>
      <p:ext uri="{BB962C8B-B14F-4D97-AF65-F5344CB8AC3E}">
        <p14:creationId xmlns:p14="http://schemas.microsoft.com/office/powerpoint/2010/main" val="21788174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61" r:id="rId2"/>
    <p:sldLayoutId id="2147483668" r:id="rId3"/>
    <p:sldLayoutId id="2147483667" r:id="rId4"/>
    <p:sldLayoutId id="2147483666" r:id="rId5"/>
    <p:sldLayoutId id="2147483662" r:id="rId6"/>
    <p:sldLayoutId id="2147483665" r:id="rId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eg"/><Relationship Id="rId3" Type="http://schemas.openxmlformats.org/officeDocument/2006/relationships/image" Target="../media/image28.png"/><Relationship Id="rId7" Type="http://schemas.openxmlformats.org/officeDocument/2006/relationships/image" Target="../media/image34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eg"/><Relationship Id="rId3" Type="http://schemas.openxmlformats.org/officeDocument/2006/relationships/image" Target="../media/image28.png"/><Relationship Id="rId7" Type="http://schemas.openxmlformats.org/officeDocument/2006/relationships/image" Target="../media/image34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eg"/><Relationship Id="rId3" Type="http://schemas.openxmlformats.org/officeDocument/2006/relationships/image" Target="../media/image28.png"/><Relationship Id="rId7" Type="http://schemas.openxmlformats.org/officeDocument/2006/relationships/image" Target="../media/image34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eg"/><Relationship Id="rId3" Type="http://schemas.openxmlformats.org/officeDocument/2006/relationships/image" Target="../media/image28.png"/><Relationship Id="rId7" Type="http://schemas.openxmlformats.org/officeDocument/2006/relationships/image" Target="../media/image34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D589B143-9641-401A-A88F-2F72B0D856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sz="2800" b="1" dirty="0">
                <a:solidFill>
                  <a:schemeClr val="tx1"/>
                </a:solidFill>
              </a:rPr>
              <a:t>Demystifying T1-MRI to FDG</a:t>
            </a:r>
            <a:r>
              <a:rPr lang="en-US" altLang="zh-TW" sz="2800" b="1" baseline="30000" dirty="0">
                <a:solidFill>
                  <a:schemeClr val="tx1"/>
                </a:solidFill>
              </a:rPr>
              <a:t>18</a:t>
            </a:r>
            <a:r>
              <a:rPr lang="en-US" altLang="zh-TW" sz="2800" b="1" dirty="0">
                <a:solidFill>
                  <a:schemeClr val="tx1"/>
                </a:solidFill>
              </a:rPr>
              <a:t>-PET Image Translation via Representational Similarity</a:t>
            </a:r>
            <a:endParaRPr lang="zh-TW" altLang="en-US" sz="4000" dirty="0">
              <a:solidFill>
                <a:schemeClr val="tx1"/>
              </a:solidFill>
            </a:endParaRPr>
          </a:p>
        </p:txBody>
      </p:sp>
      <p:sp>
        <p:nvSpPr>
          <p:cNvPr id="14" name="副標題 13">
            <a:extLst>
              <a:ext uri="{FF2B5EF4-FFF2-40B4-BE49-F238E27FC236}">
                <a16:creationId xmlns:a16="http://schemas.microsoft.com/office/drawing/2014/main" id="{D82B9507-CC69-4A60-8C6C-5AA3FF9BD75C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spcBef>
                <a:spcPts val="0"/>
              </a:spcBef>
              <a:buSzPts val="1100"/>
            </a:pPr>
            <a:r>
              <a:rPr lang="en-US" altLang="zh-TW" sz="1200" b="1" u="sng" dirty="0"/>
              <a:t>Chia-Hsiang Kao</a:t>
            </a:r>
            <a:r>
              <a:rPr lang="en-US" altLang="zh-TW" sz="1200" dirty="0"/>
              <a:t>, Yong-Sheng Chen, Li-Fen Chen, and Wei-Chen Chiu</a:t>
            </a:r>
          </a:p>
          <a:p>
            <a:pPr marL="0" indent="0">
              <a:spcBef>
                <a:spcPts val="0"/>
              </a:spcBef>
              <a:buSzPts val="1100"/>
            </a:pPr>
            <a:r>
              <a:rPr lang="en-US" altLang="zh-TW" sz="1200" dirty="0"/>
              <a:t>National Yang Ming Chiao Tung University, Taiwan</a:t>
            </a:r>
          </a:p>
        </p:txBody>
      </p:sp>
      <p:pic>
        <p:nvPicPr>
          <p:cNvPr id="7" name="圖片 6" descr="一張含有 文字 的圖片&#10;&#10;自動產生的描述">
            <a:extLst>
              <a:ext uri="{FF2B5EF4-FFF2-40B4-BE49-F238E27FC236}">
                <a16:creationId xmlns:a16="http://schemas.microsoft.com/office/drawing/2014/main" id="{97FD29B1-90B3-4BB4-B54A-30E3152336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2572"/>
          <a:stretch/>
        </p:blipFill>
        <p:spPr>
          <a:xfrm>
            <a:off x="1681048" y="3217604"/>
            <a:ext cx="5781901" cy="1325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0037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73DC2BC-F794-49C8-85F1-C3D819ED7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chemeClr val="bg1"/>
                </a:solidFill>
                <a:highlight>
                  <a:srgbClr val="000000"/>
                </a:highlight>
              </a:rPr>
              <a:t> Literature </a:t>
            </a:r>
            <a:r>
              <a:rPr lang="en-US" altLang="zh-TW" dirty="0"/>
              <a:t> </a:t>
            </a:r>
            <a:r>
              <a:rPr lang="en-US" altLang="zh-TW" dirty="0">
                <a:solidFill>
                  <a:schemeClr val="tx1"/>
                </a:solidFill>
                <a:highlight>
                  <a:srgbClr val="FFFFFF"/>
                </a:highlight>
              </a:rPr>
              <a:t>Deep learning has been deployed for </a:t>
            </a:r>
            <a:r>
              <a:rPr lang="en-US" altLang="zh-TW" u="sng" dirty="0">
                <a:solidFill>
                  <a:schemeClr val="tx1"/>
                </a:solidFill>
                <a:highlight>
                  <a:srgbClr val="FFFFFF"/>
                </a:highlight>
              </a:rPr>
              <a:t>brain tissue segmentation</a:t>
            </a:r>
            <a:r>
              <a:rPr lang="en-US" altLang="zh-TW" dirty="0">
                <a:solidFill>
                  <a:schemeClr val="tx1"/>
                </a:solidFill>
                <a:highlight>
                  <a:srgbClr val="FFFFFF"/>
                </a:highlight>
              </a:rPr>
              <a:t> and brain region identification.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E34101B2-F43E-480E-A71A-4715589D8BE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10</a:t>
            </a:fld>
            <a:endParaRPr lang="zh-TW" alt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422A3377-F581-430B-AFBB-51CA973D1A62}"/>
              </a:ext>
            </a:extLst>
          </p:cNvPr>
          <p:cNvSpPr txBox="1"/>
          <p:nvPr/>
        </p:nvSpPr>
        <p:spPr>
          <a:xfrm>
            <a:off x="0" y="4743390"/>
            <a:ext cx="533165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Chen, H., Dou, Q., Yu, L., Qin, J., &amp; Heng, P. A. (2018). </a:t>
            </a:r>
            <a:r>
              <a:rPr lang="en-US" altLang="zh-TW" sz="10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VoxResNet</a:t>
            </a:r>
            <a:r>
              <a:rPr lang="en-US" altLang="zh-TW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: Deep </a:t>
            </a:r>
            <a:r>
              <a:rPr lang="en-US" altLang="zh-TW" sz="10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voxelwise</a:t>
            </a:r>
            <a:r>
              <a:rPr lang="en-US" altLang="zh-TW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residual networks for brain segmentation from 3D MR images. </a:t>
            </a:r>
            <a:r>
              <a:rPr lang="en-US" altLang="zh-TW" sz="1000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NeuroImage</a:t>
            </a:r>
            <a:r>
              <a:rPr lang="en-US" altLang="zh-TW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-US" altLang="zh-TW" sz="10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170</a:t>
            </a:r>
            <a:r>
              <a:rPr lang="en-US" altLang="zh-TW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446-455.</a:t>
            </a:r>
            <a:endParaRPr lang="zh-TW" altLang="en-US" sz="1000" dirty="0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E13282D5-1AA3-4474-91F1-7AF6A86D8F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7080"/>
          <a:stretch/>
        </p:blipFill>
        <p:spPr>
          <a:xfrm>
            <a:off x="1592570" y="1143062"/>
            <a:ext cx="5497548" cy="2936534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A3AFA0D6-4D7A-466E-A219-3F8B3ED4DF0A}"/>
              </a:ext>
            </a:extLst>
          </p:cNvPr>
          <p:cNvSpPr txBox="1"/>
          <p:nvPr/>
        </p:nvSpPr>
        <p:spPr>
          <a:xfrm>
            <a:off x="1118382" y="4019300"/>
            <a:ext cx="662164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200" dirty="0"/>
              <a:t>The example results of validation data (yellow, green, and red colors represent the WM, GM, and CSF, respectively): (a) original MR images, (b) results of </a:t>
            </a:r>
            <a:r>
              <a:rPr lang="en-US" altLang="zh-TW" sz="1200" dirty="0" err="1"/>
              <a:t>VoxResNet</a:t>
            </a:r>
            <a:r>
              <a:rPr lang="en-US" altLang="zh-TW" sz="1200" dirty="0"/>
              <a:t>, (c) results of </a:t>
            </a:r>
            <a:r>
              <a:rPr lang="en-US" altLang="zh-TW" sz="1200" dirty="0" err="1"/>
              <a:t>Autocontext</a:t>
            </a:r>
            <a:r>
              <a:rPr lang="en-US" altLang="zh-TW" sz="1200" dirty="0"/>
              <a:t> </a:t>
            </a:r>
            <a:r>
              <a:rPr lang="en-US" altLang="zh-TW" sz="1200" dirty="0" err="1"/>
              <a:t>VoxResNet</a:t>
            </a:r>
            <a:r>
              <a:rPr lang="en-US" altLang="zh-TW" sz="1200" dirty="0"/>
              <a:t>, (d) ground truth label.</a:t>
            </a:r>
            <a:endParaRPr lang="zh-TW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6769723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73DC2BC-F794-49C8-85F1-C3D819ED7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chemeClr val="bg1"/>
                </a:solidFill>
                <a:highlight>
                  <a:srgbClr val="000000"/>
                </a:highlight>
              </a:rPr>
              <a:t> Literature </a:t>
            </a:r>
            <a:r>
              <a:rPr lang="zh-TW" altLang="en-US" dirty="0">
                <a:solidFill>
                  <a:schemeClr val="tx1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chemeClr val="tx1"/>
                </a:solidFill>
                <a:highlight>
                  <a:srgbClr val="FFFFFF"/>
                </a:highlight>
              </a:rPr>
              <a:t>Deep learning has been deployed for </a:t>
            </a:r>
            <a:r>
              <a:rPr lang="en-US" altLang="zh-TW" u="sng" dirty="0">
                <a:solidFill>
                  <a:schemeClr val="tx1"/>
                </a:solidFill>
                <a:highlight>
                  <a:srgbClr val="FFFFFF"/>
                </a:highlight>
              </a:rPr>
              <a:t>brain tissue segmentation</a:t>
            </a:r>
            <a:r>
              <a:rPr lang="en-US" altLang="zh-TW" dirty="0">
                <a:solidFill>
                  <a:schemeClr val="tx1"/>
                </a:solidFill>
                <a:highlight>
                  <a:srgbClr val="FFFFFF"/>
                </a:highlight>
              </a:rPr>
              <a:t> and brain region identification.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E34101B2-F43E-480E-A71A-4715589D8BE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11</a:t>
            </a:fld>
            <a:endParaRPr lang="zh-TW" alt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422A3377-F581-430B-AFBB-51CA973D1A62}"/>
              </a:ext>
            </a:extLst>
          </p:cNvPr>
          <p:cNvSpPr txBox="1"/>
          <p:nvPr/>
        </p:nvSpPr>
        <p:spPr>
          <a:xfrm>
            <a:off x="0" y="4589502"/>
            <a:ext cx="5570806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0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Moeskops</a:t>
            </a:r>
            <a:r>
              <a:rPr lang="en-US" altLang="zh-TW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P., de </a:t>
            </a:r>
            <a:r>
              <a:rPr lang="en-US" altLang="zh-TW" sz="10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Bresser</a:t>
            </a:r>
            <a:r>
              <a:rPr lang="en-US" altLang="zh-TW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J., </a:t>
            </a:r>
            <a:r>
              <a:rPr lang="en-US" altLang="zh-TW" sz="10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Kuijf</a:t>
            </a:r>
            <a:r>
              <a:rPr lang="en-US" altLang="zh-TW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H. J., </a:t>
            </a:r>
            <a:r>
              <a:rPr lang="en-US" altLang="zh-TW" sz="10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Mendrik</a:t>
            </a:r>
            <a:r>
              <a:rPr lang="en-US" altLang="zh-TW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A. M., </a:t>
            </a:r>
            <a:r>
              <a:rPr lang="en-US" altLang="zh-TW" sz="10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Biessels</a:t>
            </a:r>
            <a:r>
              <a:rPr lang="en-US" altLang="zh-TW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G. J., </a:t>
            </a:r>
            <a:r>
              <a:rPr lang="en-US" altLang="zh-TW" sz="10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Pluim</a:t>
            </a:r>
            <a:r>
              <a:rPr lang="en-US" altLang="zh-TW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J. P., &amp; </a:t>
            </a:r>
            <a:r>
              <a:rPr lang="en-US" altLang="zh-TW" sz="10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Išgum</a:t>
            </a:r>
            <a:r>
              <a:rPr lang="en-US" altLang="zh-TW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I. (2018). Evaluation of a deep learning approach for the segmentation of brain tissues and white matter hyperintensities of presumed vascular origin in MRI. </a:t>
            </a:r>
            <a:r>
              <a:rPr lang="en-US" altLang="zh-TW" sz="1000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NeuroImage</a:t>
            </a:r>
            <a:r>
              <a:rPr lang="en-US" altLang="zh-TW" sz="10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: Clinical</a:t>
            </a:r>
            <a:r>
              <a:rPr lang="en-US" altLang="zh-TW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-US" altLang="zh-TW" sz="10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17</a:t>
            </a:r>
            <a:r>
              <a:rPr lang="en-US" altLang="zh-TW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251-262.</a:t>
            </a:r>
            <a:endParaRPr lang="zh-TW" altLang="en-US" sz="800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AC2A5CF-8304-497C-9D1B-9773474DD9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382"/>
          <a:stretch/>
        </p:blipFill>
        <p:spPr>
          <a:xfrm>
            <a:off x="0" y="1277721"/>
            <a:ext cx="9144000" cy="2189966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C3EFDB49-9709-4E25-AE5E-A0E88AECFE4E}"/>
              </a:ext>
            </a:extLst>
          </p:cNvPr>
          <p:cNvSpPr txBox="1"/>
          <p:nvPr/>
        </p:nvSpPr>
        <p:spPr>
          <a:xfrm>
            <a:off x="1084969" y="3616549"/>
            <a:ext cx="738378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200" dirty="0"/>
              <a:t>Example segmentation for one of the test images from the MRBrainS13 challenge, trained using the 5 training images available within MRBrainS13. </a:t>
            </a:r>
            <a:endParaRPr lang="en-US" altLang="zh-TW" sz="1200" dirty="0"/>
          </a:p>
          <a:p>
            <a:r>
              <a:rPr lang="zh-TW" altLang="en-US" sz="1200" dirty="0"/>
              <a:t>From left to right: T1-weighted image, T2-weighted FLAIR image, T1-weighted IR image, </a:t>
            </a:r>
            <a:r>
              <a:rPr lang="zh-TW" altLang="en-US" sz="1200" dirty="0">
                <a:highlight>
                  <a:srgbClr val="FFFF00"/>
                </a:highlight>
              </a:rPr>
              <a:t>reference segmentation</a:t>
            </a:r>
            <a:r>
              <a:rPr lang="zh-TW" altLang="en-US" sz="1200" dirty="0"/>
              <a:t> </a:t>
            </a:r>
            <a:r>
              <a:rPr lang="en-US" altLang="zh-TW" sz="1200" dirty="0"/>
              <a:t>and </a:t>
            </a:r>
            <a:r>
              <a:rPr lang="en-US" altLang="zh-TW" sz="1200" dirty="0">
                <a:highlight>
                  <a:srgbClr val="FFFF00"/>
                </a:highlight>
              </a:rPr>
              <a:t>automatic segmentation</a:t>
            </a:r>
            <a:r>
              <a:rPr lang="en-US" altLang="zh-TW" sz="1200" dirty="0"/>
              <a:t>.</a:t>
            </a:r>
            <a:endParaRPr lang="zh-TW" altLang="en-US" sz="1200" dirty="0"/>
          </a:p>
        </p:txBody>
      </p:sp>
    </p:spTree>
    <p:extLst>
      <p:ext uri="{BB962C8B-B14F-4D97-AF65-F5344CB8AC3E}">
        <p14:creationId xmlns:p14="http://schemas.microsoft.com/office/powerpoint/2010/main" val="6679663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73DC2BC-F794-49C8-85F1-C3D819ED7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chemeClr val="bg1"/>
                </a:solidFill>
                <a:highlight>
                  <a:srgbClr val="000000"/>
                </a:highlight>
              </a:rPr>
              <a:t> Literature </a:t>
            </a:r>
            <a:r>
              <a:rPr lang="zh-TW" altLang="en-US" b="1" dirty="0">
                <a:solidFill>
                  <a:schemeClr val="bg1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chemeClr val="tx1"/>
                </a:solidFill>
                <a:highlight>
                  <a:srgbClr val="FFFFFF"/>
                </a:highlight>
              </a:rPr>
              <a:t>Deep learning has been deployed</a:t>
            </a:r>
            <a:r>
              <a:rPr lang="zh-TW" altLang="en-US" dirty="0">
                <a:solidFill>
                  <a:schemeClr val="tx1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chemeClr val="tx1"/>
                </a:solidFill>
                <a:highlight>
                  <a:srgbClr val="FFFFFF"/>
                </a:highlight>
              </a:rPr>
              <a:t>for brain tissue segmentation and </a:t>
            </a:r>
            <a:r>
              <a:rPr lang="en-US" altLang="zh-TW" u="sng" dirty="0">
                <a:solidFill>
                  <a:schemeClr val="tx1"/>
                </a:solidFill>
                <a:highlight>
                  <a:srgbClr val="FFFFFF"/>
                </a:highlight>
              </a:rPr>
              <a:t>brain region identification</a:t>
            </a:r>
            <a:r>
              <a:rPr lang="en-US" altLang="zh-TW" dirty="0">
                <a:solidFill>
                  <a:schemeClr val="tx1"/>
                </a:solidFill>
                <a:highlight>
                  <a:srgbClr val="FFFFFF"/>
                </a:highlight>
              </a:rPr>
              <a:t>.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E34101B2-F43E-480E-A71A-4715589D8BE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12</a:t>
            </a:fld>
            <a:endParaRPr lang="zh-TW" alt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422A3377-F581-430B-AFBB-51CA973D1A62}"/>
              </a:ext>
            </a:extLst>
          </p:cNvPr>
          <p:cNvSpPr txBox="1"/>
          <p:nvPr/>
        </p:nvSpPr>
        <p:spPr>
          <a:xfrm>
            <a:off x="0" y="4743390"/>
            <a:ext cx="557080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Iqbal, A., Khan, R., &amp; </a:t>
            </a:r>
            <a:r>
              <a:rPr lang="en-US" altLang="zh-TW" sz="10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Karayannis</a:t>
            </a:r>
            <a:r>
              <a:rPr lang="en-US" altLang="zh-TW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T. (2019). Developing a brain atlas through deep learning. </a:t>
            </a:r>
            <a:r>
              <a:rPr lang="en-US" altLang="zh-TW" sz="10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Nature Machine Intelligence</a:t>
            </a:r>
            <a:r>
              <a:rPr lang="en-US" altLang="zh-TW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-US" altLang="zh-TW" sz="10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1</a:t>
            </a:r>
            <a:r>
              <a:rPr lang="en-US" altLang="zh-TW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(6), 277-287.</a:t>
            </a:r>
            <a:endParaRPr lang="zh-TW" altLang="en-US" sz="600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C3EFDB49-9709-4E25-AE5E-A0E88AECFE4E}"/>
              </a:ext>
            </a:extLst>
          </p:cNvPr>
          <p:cNvSpPr txBox="1"/>
          <p:nvPr/>
        </p:nvSpPr>
        <p:spPr>
          <a:xfrm>
            <a:off x="726243" y="4080541"/>
            <a:ext cx="738378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200" dirty="0"/>
              <a:t>Left: Randomly selected human brain MR scans are shown. </a:t>
            </a:r>
            <a:r>
              <a:rPr lang="en-US" altLang="zh-TW" sz="1200" dirty="0">
                <a:highlight>
                  <a:srgbClr val="FFFF00"/>
                </a:highlight>
              </a:rPr>
              <a:t>Middle: Ground-truth masks</a:t>
            </a:r>
            <a:r>
              <a:rPr lang="en-US" altLang="zh-TW" sz="1200" dirty="0"/>
              <a:t> of the corresponding MR scans in (a). </a:t>
            </a:r>
            <a:r>
              <a:rPr lang="en-US" altLang="zh-TW" sz="1200" dirty="0">
                <a:highlight>
                  <a:srgbClr val="FFFF00"/>
                </a:highlight>
              </a:rPr>
              <a:t>Right: Outputs of our proposed deep learning models</a:t>
            </a:r>
            <a:r>
              <a:rPr lang="en-US" altLang="zh-TW" sz="1200" dirty="0"/>
              <a:t>.</a:t>
            </a:r>
            <a:endParaRPr lang="zh-TW" altLang="en-US" sz="1050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1EE8CD63-BF4A-4C9E-BEB7-84E92F340A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9689" y="1170049"/>
            <a:ext cx="5324622" cy="2910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7826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73DC2BC-F794-49C8-85F1-C3D819ED7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chemeClr val="bg1"/>
                </a:solidFill>
                <a:highlight>
                  <a:srgbClr val="000000"/>
                </a:highlight>
              </a:rPr>
              <a:t> Literature </a:t>
            </a:r>
            <a:r>
              <a:rPr lang="en-US" altLang="zh-TW" dirty="0"/>
              <a:t> </a:t>
            </a:r>
            <a:r>
              <a:rPr lang="en-US" altLang="zh-TW" dirty="0">
                <a:solidFill>
                  <a:schemeClr val="tx1"/>
                </a:solidFill>
                <a:highlight>
                  <a:srgbClr val="FFFFFF"/>
                </a:highlight>
              </a:rPr>
              <a:t>Deep learning has been deployed for brain tissue segmentation and </a:t>
            </a:r>
            <a:r>
              <a:rPr lang="en-US" altLang="zh-TW" u="sng" dirty="0">
                <a:solidFill>
                  <a:schemeClr val="tx1"/>
                </a:solidFill>
                <a:highlight>
                  <a:srgbClr val="FFFFFF"/>
                </a:highlight>
              </a:rPr>
              <a:t>brain region identification</a:t>
            </a:r>
            <a:r>
              <a:rPr lang="en-US" altLang="zh-TW" dirty="0">
                <a:solidFill>
                  <a:schemeClr val="tx1"/>
                </a:solidFill>
                <a:highlight>
                  <a:srgbClr val="FFFFFF"/>
                </a:highlight>
              </a:rPr>
              <a:t>.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E34101B2-F43E-480E-A71A-4715589D8BE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13</a:t>
            </a:fld>
            <a:endParaRPr lang="zh-TW" alt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422A3377-F581-430B-AFBB-51CA973D1A62}"/>
              </a:ext>
            </a:extLst>
          </p:cNvPr>
          <p:cNvSpPr txBox="1"/>
          <p:nvPr/>
        </p:nvSpPr>
        <p:spPr>
          <a:xfrm>
            <a:off x="0" y="4589502"/>
            <a:ext cx="5570806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Tan, C., Guan, Y., Feng, Z., Ni, H., Zhang, Z., Wang, Z., ... &amp; Li, A. (2020). </a:t>
            </a:r>
            <a:r>
              <a:rPr lang="en-US" altLang="zh-TW" sz="10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DeepBrainSeg</a:t>
            </a:r>
            <a:r>
              <a:rPr lang="en-US" altLang="zh-TW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: Automated brain region segmentation for micro-optical images with a convolutional neural network. </a:t>
            </a:r>
            <a:r>
              <a:rPr lang="en-US" altLang="zh-TW" sz="10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Frontiers in neuroscience</a:t>
            </a:r>
            <a:r>
              <a:rPr lang="en-US" altLang="zh-TW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-US" altLang="zh-TW" sz="10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14</a:t>
            </a:r>
            <a:r>
              <a:rPr lang="en-US" altLang="zh-TW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179.</a:t>
            </a:r>
            <a:endParaRPr lang="zh-TW" altLang="en-US" sz="4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BF8E856-735B-45A7-A9F8-2E992C56C2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502" y="994200"/>
            <a:ext cx="5332995" cy="3561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89262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8638476-6680-4373-B0D4-FA9D5A373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chemeClr val="bg1"/>
                </a:solidFill>
                <a:highlight>
                  <a:srgbClr val="000000"/>
                </a:highlight>
              </a:rPr>
              <a:t> Hypothesis </a:t>
            </a:r>
            <a:r>
              <a:rPr lang="en-US" altLang="zh-TW" dirty="0"/>
              <a:t> </a:t>
            </a:r>
            <a:r>
              <a:rPr lang="en-US" altLang="zh-TW" dirty="0">
                <a:solidFill>
                  <a:schemeClr val="tx1"/>
                </a:solidFill>
              </a:rPr>
              <a:t>Deep learning models learn to segment brain tissue types.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1099DFD0-A817-4430-9269-2A0CBC37872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14</a:t>
            </a:fld>
            <a:endParaRPr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D5268BD5-F30B-4E27-8B34-DE425878F1FC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838254" y="1172274"/>
            <a:ext cx="6945680" cy="3632200"/>
          </a:xfr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394EBC5D-ACA7-425C-8980-82552124D50B}"/>
              </a:ext>
            </a:extLst>
          </p:cNvPr>
          <p:cNvSpPr/>
          <p:nvPr/>
        </p:nvSpPr>
        <p:spPr>
          <a:xfrm>
            <a:off x="4291200" y="892801"/>
            <a:ext cx="4291353" cy="4068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0F3E8172-F0D9-47D1-A09D-F604B1222F8D}"/>
              </a:ext>
            </a:extLst>
          </p:cNvPr>
          <p:cNvSpPr/>
          <p:nvPr/>
        </p:nvSpPr>
        <p:spPr>
          <a:xfrm>
            <a:off x="1442640" y="979917"/>
            <a:ext cx="2794782" cy="59787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6DE3082F-FBF8-41F5-91F4-DD46337498E5}"/>
                  </a:ext>
                </a:extLst>
              </p:cNvPr>
              <p:cNvSpPr txBox="1"/>
              <p:nvPr/>
            </p:nvSpPr>
            <p:spPr>
              <a:xfrm>
                <a:off x="4572000" y="1538608"/>
                <a:ext cx="4154552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+mj-lt"/>
                  <a:buAutoNum type="arabicPeriod"/>
                </a:pPr>
                <a:r>
                  <a:rPr lang="en-US" altLang="zh-TW" dirty="0"/>
                  <a:t>Align brain images from both T1-MRI and FDG-PET.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altLang="zh-TW" dirty="0"/>
                  <a:t>Use the value from T1-MRI as </a:t>
                </a:r>
                <a14:m>
                  <m:oMath xmlns:m="http://schemas.openxmlformats.org/officeDocument/2006/math">
                    <m:r>
                      <a:rPr lang="en-US" altLang="zh-TW" b="1" i="1" dirty="0" smtClean="0">
                        <a:solidFill>
                          <a:srgbClr val="EA3834"/>
                        </a:solidFill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altLang="zh-TW" dirty="0"/>
                  <a:t> and that from FDG-PET as </a:t>
                </a:r>
                <a14:m>
                  <m:oMath xmlns:m="http://schemas.openxmlformats.org/officeDocument/2006/math">
                    <m:r>
                      <a:rPr lang="en-US" altLang="zh-TW" b="1" i="1" dirty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US" altLang="zh-TW" dirty="0"/>
                  <a:t> to obtain </a:t>
                </a:r>
                <a14:m>
                  <m:oMath xmlns:m="http://schemas.openxmlformats.org/officeDocument/2006/math"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b="1" i="1" dirty="0" smtClean="0">
                        <a:solidFill>
                          <a:srgbClr val="EA3834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TW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TW" b="1" i="1" dirty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TW" dirty="0"/>
                  <a:t> pairs.</a:t>
                </a:r>
              </a:p>
            </p:txBody>
          </p:sp>
        </mc:Choice>
        <mc:Fallback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6DE3082F-FBF8-41F5-91F4-DD46337498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1538608"/>
                <a:ext cx="4154552" cy="954107"/>
              </a:xfrm>
              <a:prstGeom prst="rect">
                <a:avLst/>
              </a:prstGeom>
              <a:blipFill>
                <a:blip r:embed="rId3"/>
                <a:stretch>
                  <a:fillRect l="-147" t="-637" b="-573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4" name="圖片 23" descr="一張含有 無脊椎動物, 軟體動物, 黑暗 的圖片&#10;&#10;自動產生的描述">
            <a:extLst>
              <a:ext uri="{FF2B5EF4-FFF2-40B4-BE49-F238E27FC236}">
                <a16:creationId xmlns:a16="http://schemas.microsoft.com/office/drawing/2014/main" id="{226BE8AB-1A03-41AA-A321-BAC2AC139A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5051" y="2605123"/>
            <a:ext cx="1800000" cy="1800000"/>
          </a:xfrm>
          <a:prstGeom prst="rect">
            <a:avLst/>
          </a:prstGeom>
        </p:spPr>
      </p:pic>
      <p:pic>
        <p:nvPicPr>
          <p:cNvPr id="25" name="圖片 24" descr="一張含有 齒輪, 火山口 的圖片&#10;&#10;自動產生的描述">
            <a:extLst>
              <a:ext uri="{FF2B5EF4-FFF2-40B4-BE49-F238E27FC236}">
                <a16:creationId xmlns:a16="http://schemas.microsoft.com/office/drawing/2014/main" id="{0193AA93-ABBF-4C33-BB71-56BA56B51C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4545" y="2605123"/>
            <a:ext cx="1800000" cy="1800000"/>
          </a:xfrm>
          <a:prstGeom prst="rect">
            <a:avLst/>
          </a:prstGeom>
        </p:spPr>
      </p:pic>
      <p:sp>
        <p:nvSpPr>
          <p:cNvPr id="26" name="矩形 25">
            <a:extLst>
              <a:ext uri="{FF2B5EF4-FFF2-40B4-BE49-F238E27FC236}">
                <a16:creationId xmlns:a16="http://schemas.microsoft.com/office/drawing/2014/main" id="{8B1F03F5-E1AB-4926-9307-A2261B7F848D}"/>
              </a:ext>
            </a:extLst>
          </p:cNvPr>
          <p:cNvSpPr>
            <a:spLocks noChangeAspect="1"/>
          </p:cNvSpPr>
          <p:nvPr/>
        </p:nvSpPr>
        <p:spPr>
          <a:xfrm>
            <a:off x="5487044" y="3146899"/>
            <a:ext cx="72000" cy="72000"/>
          </a:xfrm>
          <a:prstGeom prst="rect">
            <a:avLst/>
          </a:prstGeom>
          <a:noFill/>
          <a:ln>
            <a:solidFill>
              <a:srgbClr val="EA38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A233A049-F0BF-459E-AF11-09F429704CAC}"/>
              </a:ext>
            </a:extLst>
          </p:cNvPr>
          <p:cNvSpPr>
            <a:spLocks noChangeAspect="1"/>
          </p:cNvSpPr>
          <p:nvPr/>
        </p:nvSpPr>
        <p:spPr>
          <a:xfrm>
            <a:off x="7420619" y="3145174"/>
            <a:ext cx="72000" cy="7200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EDA9881F-E2D5-4A42-92D9-38C61FAFF2C0}"/>
              </a:ext>
            </a:extLst>
          </p:cNvPr>
          <p:cNvSpPr>
            <a:spLocks noChangeAspect="1"/>
          </p:cNvSpPr>
          <p:nvPr/>
        </p:nvSpPr>
        <p:spPr>
          <a:xfrm>
            <a:off x="5833754" y="3596479"/>
            <a:ext cx="72000" cy="72000"/>
          </a:xfrm>
          <a:prstGeom prst="rect">
            <a:avLst/>
          </a:prstGeom>
          <a:noFill/>
          <a:ln>
            <a:solidFill>
              <a:srgbClr val="EA38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A4670377-3945-40F0-BB47-C266FD4634C7}"/>
              </a:ext>
            </a:extLst>
          </p:cNvPr>
          <p:cNvSpPr>
            <a:spLocks noChangeAspect="1"/>
          </p:cNvSpPr>
          <p:nvPr/>
        </p:nvSpPr>
        <p:spPr>
          <a:xfrm>
            <a:off x="7767329" y="3594754"/>
            <a:ext cx="72000" cy="7200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286325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8638476-6680-4373-B0D4-FA9D5A373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chemeClr val="bg1"/>
                </a:solidFill>
                <a:highlight>
                  <a:srgbClr val="000000"/>
                </a:highlight>
              </a:rPr>
              <a:t> Hypothesis </a:t>
            </a:r>
            <a:r>
              <a:rPr lang="en-US" altLang="zh-TW" dirty="0"/>
              <a:t> </a:t>
            </a:r>
            <a:r>
              <a:rPr lang="en-US" altLang="zh-TW" dirty="0">
                <a:solidFill>
                  <a:schemeClr val="tx1"/>
                </a:solidFill>
              </a:rPr>
              <a:t>Deep learning models learn to segment brain tissue types.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1099DFD0-A817-4430-9269-2A0CBC37872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15</a:t>
            </a:fld>
            <a:endParaRPr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D5268BD5-F30B-4E27-8B34-DE425878F1FC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838254" y="1172274"/>
            <a:ext cx="6945680" cy="3632200"/>
          </a:xfr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394EBC5D-ACA7-425C-8980-82552124D50B}"/>
              </a:ext>
            </a:extLst>
          </p:cNvPr>
          <p:cNvSpPr/>
          <p:nvPr/>
        </p:nvSpPr>
        <p:spPr>
          <a:xfrm>
            <a:off x="5398006" y="979917"/>
            <a:ext cx="1885071" cy="59787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0F3E8172-F0D9-47D1-A09D-F604B1222F8D}"/>
              </a:ext>
            </a:extLst>
          </p:cNvPr>
          <p:cNvSpPr/>
          <p:nvPr/>
        </p:nvSpPr>
        <p:spPr>
          <a:xfrm>
            <a:off x="1442640" y="979917"/>
            <a:ext cx="2794782" cy="59787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866841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8638476-6680-4373-B0D4-FA9D5A373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chemeClr val="bg1"/>
                </a:solidFill>
                <a:highlight>
                  <a:srgbClr val="000000"/>
                </a:highlight>
              </a:rPr>
              <a:t> Hypothesis </a:t>
            </a:r>
            <a:r>
              <a:rPr lang="en-US" altLang="zh-TW" dirty="0"/>
              <a:t> </a:t>
            </a:r>
            <a:r>
              <a:rPr lang="en-US" altLang="zh-TW" dirty="0">
                <a:solidFill>
                  <a:schemeClr val="tx1"/>
                </a:solidFill>
              </a:rPr>
              <a:t>Deep learning models learn to segment brain tissue types.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1099DFD0-A817-4430-9269-2A0CBC37872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16</a:t>
            </a:fld>
            <a:endParaRPr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D5268BD5-F30B-4E27-8B34-DE425878F1FC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838254" y="1172274"/>
            <a:ext cx="6945680" cy="3632200"/>
          </a:xfr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394EBC5D-ACA7-425C-8980-82552124D50B}"/>
              </a:ext>
            </a:extLst>
          </p:cNvPr>
          <p:cNvSpPr/>
          <p:nvPr/>
        </p:nvSpPr>
        <p:spPr>
          <a:xfrm>
            <a:off x="5398006" y="979917"/>
            <a:ext cx="1885071" cy="59787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0F3E8172-F0D9-47D1-A09D-F604B1222F8D}"/>
              </a:ext>
            </a:extLst>
          </p:cNvPr>
          <p:cNvSpPr/>
          <p:nvPr/>
        </p:nvSpPr>
        <p:spPr>
          <a:xfrm>
            <a:off x="1442640" y="979917"/>
            <a:ext cx="2794782" cy="59787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4D629886-3D77-4495-82EB-BE5BF6955C5B}"/>
              </a:ext>
            </a:extLst>
          </p:cNvPr>
          <p:cNvSpPr txBox="1"/>
          <p:nvPr/>
        </p:nvSpPr>
        <p:spPr>
          <a:xfrm>
            <a:off x="5027893" y="783155"/>
            <a:ext cx="3140114" cy="60016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1100" dirty="0"/>
              <a:t>The gray matter (GM) mainly comprises the neuronal body, which consumes glucose. Thus, GM is white on FDG-PET imaging.</a:t>
            </a:r>
            <a:endParaRPr lang="zh-TW" altLang="en-US" sz="1100" dirty="0"/>
          </a:p>
        </p:txBody>
      </p: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4641E205-A097-4F09-AEFE-D283810B9B46}"/>
              </a:ext>
            </a:extLst>
          </p:cNvPr>
          <p:cNvCxnSpPr>
            <a:stCxn id="7" idx="2"/>
          </p:cNvCxnSpPr>
          <p:nvPr/>
        </p:nvCxnSpPr>
        <p:spPr>
          <a:xfrm flipH="1">
            <a:off x="6501600" y="1383319"/>
            <a:ext cx="96350" cy="11366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6CE3800D-2ABC-4A63-A506-65C40B43777F}"/>
              </a:ext>
            </a:extLst>
          </p:cNvPr>
          <p:cNvSpPr txBox="1"/>
          <p:nvPr/>
        </p:nvSpPr>
        <p:spPr>
          <a:xfrm>
            <a:off x="5914693" y="4197209"/>
            <a:ext cx="3140114" cy="60016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1100" dirty="0"/>
              <a:t>The white matter (WM) mainly comprises the axon, which does not consume glucose. Thus, WM is black on FDG-PET imaging.</a:t>
            </a:r>
            <a:endParaRPr lang="zh-TW" altLang="en-US" sz="1100" dirty="0"/>
          </a:p>
        </p:txBody>
      </p: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47F6C99F-9A1F-4CC7-BCE4-6EA24BD2F5C6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7146510" y="3784919"/>
            <a:ext cx="338240" cy="4122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8F3280DE-24F9-4927-8464-2F95D84636CF}"/>
              </a:ext>
            </a:extLst>
          </p:cNvPr>
          <p:cNvCxnSpPr>
            <a:cxnSpLocks/>
          </p:cNvCxnSpPr>
          <p:nvPr/>
        </p:nvCxnSpPr>
        <p:spPr>
          <a:xfrm flipH="1" flipV="1">
            <a:off x="7062811" y="2894434"/>
            <a:ext cx="414546" cy="427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27B30627-294F-4FFB-8C73-038B445FF417}"/>
              </a:ext>
            </a:extLst>
          </p:cNvPr>
          <p:cNvSpPr txBox="1"/>
          <p:nvPr/>
        </p:nvSpPr>
        <p:spPr>
          <a:xfrm>
            <a:off x="7477357" y="2806360"/>
            <a:ext cx="1577450" cy="2616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1100" dirty="0"/>
              <a:t>Partial volume effect</a:t>
            </a:r>
            <a:endParaRPr lang="zh-TW" altLang="en-US" sz="1100" dirty="0"/>
          </a:p>
        </p:txBody>
      </p:sp>
    </p:spTree>
    <p:extLst>
      <p:ext uri="{BB962C8B-B14F-4D97-AF65-F5344CB8AC3E}">
        <p14:creationId xmlns:p14="http://schemas.microsoft.com/office/powerpoint/2010/main" val="31734658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8638476-6680-4373-B0D4-FA9D5A373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chemeClr val="bg1"/>
                </a:solidFill>
                <a:highlight>
                  <a:srgbClr val="000000"/>
                </a:highlight>
              </a:rPr>
              <a:t> Hypothesis </a:t>
            </a:r>
            <a:r>
              <a:rPr lang="en-US" altLang="zh-TW" dirty="0"/>
              <a:t> </a:t>
            </a:r>
            <a:r>
              <a:rPr lang="en-US" altLang="zh-TW" dirty="0">
                <a:solidFill>
                  <a:schemeClr val="tx1"/>
                </a:solidFill>
              </a:rPr>
              <a:t>Deep learning models learn to segment brain tissue types.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1099DFD0-A817-4430-9269-2A0CBC37872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17</a:t>
            </a:fld>
            <a:endParaRPr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D5268BD5-F30B-4E27-8B34-DE425878F1FC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838254" y="1172274"/>
            <a:ext cx="6945680" cy="3632200"/>
          </a:xfr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394EBC5D-ACA7-425C-8980-82552124D50B}"/>
              </a:ext>
            </a:extLst>
          </p:cNvPr>
          <p:cNvSpPr/>
          <p:nvPr/>
        </p:nvSpPr>
        <p:spPr>
          <a:xfrm>
            <a:off x="5398006" y="979917"/>
            <a:ext cx="1885071" cy="59787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0F3E8172-F0D9-47D1-A09D-F604B1222F8D}"/>
              </a:ext>
            </a:extLst>
          </p:cNvPr>
          <p:cNvSpPr/>
          <p:nvPr/>
        </p:nvSpPr>
        <p:spPr>
          <a:xfrm>
            <a:off x="1442640" y="979917"/>
            <a:ext cx="2794782" cy="59787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4D629886-3D77-4495-82EB-BE5BF6955C5B}"/>
              </a:ext>
            </a:extLst>
          </p:cNvPr>
          <p:cNvSpPr txBox="1"/>
          <p:nvPr/>
        </p:nvSpPr>
        <p:spPr>
          <a:xfrm>
            <a:off x="5027893" y="783155"/>
            <a:ext cx="3140114" cy="60016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1100" dirty="0"/>
              <a:t>The gray matter (GM) mainly comprises the neuronal body, which consumes glucose. Thus, GM is white on FDG-PET imaging.</a:t>
            </a:r>
            <a:endParaRPr lang="zh-TW" altLang="en-US" sz="1100" dirty="0"/>
          </a:p>
        </p:txBody>
      </p: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4641E205-A097-4F09-AEFE-D283810B9B46}"/>
              </a:ext>
            </a:extLst>
          </p:cNvPr>
          <p:cNvCxnSpPr>
            <a:stCxn id="7" idx="2"/>
          </p:cNvCxnSpPr>
          <p:nvPr/>
        </p:nvCxnSpPr>
        <p:spPr>
          <a:xfrm flipH="1">
            <a:off x="6501600" y="1383319"/>
            <a:ext cx="96350" cy="11366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47F6C99F-9A1F-4CC7-BCE4-6EA24BD2F5C6}"/>
              </a:ext>
            </a:extLst>
          </p:cNvPr>
          <p:cNvCxnSpPr>
            <a:cxnSpLocks/>
          </p:cNvCxnSpPr>
          <p:nvPr/>
        </p:nvCxnSpPr>
        <p:spPr>
          <a:xfrm flipH="1" flipV="1">
            <a:off x="7146510" y="3784919"/>
            <a:ext cx="338240" cy="4122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8F3280DE-24F9-4927-8464-2F95D84636CF}"/>
              </a:ext>
            </a:extLst>
          </p:cNvPr>
          <p:cNvCxnSpPr>
            <a:cxnSpLocks/>
          </p:cNvCxnSpPr>
          <p:nvPr/>
        </p:nvCxnSpPr>
        <p:spPr>
          <a:xfrm flipH="1" flipV="1">
            <a:off x="7062811" y="2894434"/>
            <a:ext cx="414546" cy="427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72048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8638476-6680-4373-B0D4-FA9D5A373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chemeClr val="bg1"/>
                </a:solidFill>
                <a:highlight>
                  <a:srgbClr val="000000"/>
                </a:highlight>
              </a:rPr>
              <a:t> Hypothesis </a:t>
            </a:r>
            <a:r>
              <a:rPr lang="en-US" altLang="zh-TW" dirty="0"/>
              <a:t> </a:t>
            </a:r>
            <a:r>
              <a:rPr lang="en-US" altLang="zh-TW" dirty="0">
                <a:solidFill>
                  <a:schemeClr val="tx1"/>
                </a:solidFill>
              </a:rPr>
              <a:t>Deep learning models learn to segment brain tissue types.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1099DFD0-A817-4430-9269-2A0CBC37872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18</a:t>
            </a:fld>
            <a:endParaRPr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D5268BD5-F30B-4E27-8B34-DE425878F1FC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838254" y="1172274"/>
            <a:ext cx="6945680" cy="3632200"/>
          </a:xfr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394EBC5D-ACA7-425C-8980-82552124D50B}"/>
              </a:ext>
            </a:extLst>
          </p:cNvPr>
          <p:cNvSpPr/>
          <p:nvPr/>
        </p:nvSpPr>
        <p:spPr>
          <a:xfrm>
            <a:off x="5398006" y="979917"/>
            <a:ext cx="1885071" cy="59787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0F3E8172-F0D9-47D1-A09D-F604B1222F8D}"/>
              </a:ext>
            </a:extLst>
          </p:cNvPr>
          <p:cNvSpPr/>
          <p:nvPr/>
        </p:nvSpPr>
        <p:spPr>
          <a:xfrm>
            <a:off x="1442640" y="979917"/>
            <a:ext cx="2794782" cy="59787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4D629886-3D77-4495-82EB-BE5BF6955C5B}"/>
              </a:ext>
            </a:extLst>
          </p:cNvPr>
          <p:cNvSpPr txBox="1"/>
          <p:nvPr/>
        </p:nvSpPr>
        <p:spPr>
          <a:xfrm>
            <a:off x="5027893" y="783155"/>
            <a:ext cx="3140114" cy="60016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1100" dirty="0"/>
              <a:t>The gray matter (GM) mainly comprises the neuronal body, which consumes glucose. Thus, GM is white on FDG-PET imaging.</a:t>
            </a:r>
            <a:endParaRPr lang="zh-TW" altLang="en-US" sz="1100" dirty="0"/>
          </a:p>
        </p:txBody>
      </p: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4641E205-A097-4F09-AEFE-D283810B9B46}"/>
              </a:ext>
            </a:extLst>
          </p:cNvPr>
          <p:cNvCxnSpPr>
            <a:stCxn id="7" idx="2"/>
          </p:cNvCxnSpPr>
          <p:nvPr/>
        </p:nvCxnSpPr>
        <p:spPr>
          <a:xfrm flipH="1">
            <a:off x="6501600" y="1383319"/>
            <a:ext cx="96350" cy="11366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6CE3800D-2ABC-4A63-A506-65C40B43777F}"/>
              </a:ext>
            </a:extLst>
          </p:cNvPr>
          <p:cNvSpPr txBox="1"/>
          <p:nvPr/>
        </p:nvSpPr>
        <p:spPr>
          <a:xfrm>
            <a:off x="5914693" y="4197209"/>
            <a:ext cx="3140114" cy="60016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1100" dirty="0"/>
              <a:t>The white matter (WM) mainly comprises the axon, which does not consume glucose. Thus, WM is black on FDG-PET imaging.</a:t>
            </a:r>
            <a:endParaRPr lang="zh-TW" altLang="en-US" sz="1100" dirty="0"/>
          </a:p>
        </p:txBody>
      </p: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47F6C99F-9A1F-4CC7-BCE4-6EA24BD2F5C6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7146510" y="3784919"/>
            <a:ext cx="338240" cy="4122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8F3280DE-24F9-4927-8464-2F95D84636CF}"/>
              </a:ext>
            </a:extLst>
          </p:cNvPr>
          <p:cNvCxnSpPr>
            <a:cxnSpLocks/>
          </p:cNvCxnSpPr>
          <p:nvPr/>
        </p:nvCxnSpPr>
        <p:spPr>
          <a:xfrm flipH="1" flipV="1">
            <a:off x="7062811" y="2894434"/>
            <a:ext cx="414546" cy="427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26332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8638476-6680-4373-B0D4-FA9D5A373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chemeClr val="bg1"/>
                </a:solidFill>
                <a:highlight>
                  <a:srgbClr val="000000"/>
                </a:highlight>
              </a:rPr>
              <a:t> Hypothesis </a:t>
            </a:r>
            <a:r>
              <a:rPr lang="en-US" altLang="zh-TW" dirty="0"/>
              <a:t> </a:t>
            </a:r>
            <a:r>
              <a:rPr lang="en-US" altLang="zh-TW" dirty="0">
                <a:solidFill>
                  <a:schemeClr val="tx1"/>
                </a:solidFill>
              </a:rPr>
              <a:t>Deep learning models learn to segment brain tissue types.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1099DFD0-A817-4430-9269-2A0CBC37872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19</a:t>
            </a:fld>
            <a:endParaRPr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D5268BD5-F30B-4E27-8B34-DE425878F1FC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838254" y="1172274"/>
            <a:ext cx="6945680" cy="3632200"/>
          </a:xfr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394EBC5D-ACA7-425C-8980-82552124D50B}"/>
              </a:ext>
            </a:extLst>
          </p:cNvPr>
          <p:cNvSpPr/>
          <p:nvPr/>
        </p:nvSpPr>
        <p:spPr>
          <a:xfrm>
            <a:off x="5398006" y="979917"/>
            <a:ext cx="1885071" cy="59787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0F3E8172-F0D9-47D1-A09D-F604B1222F8D}"/>
              </a:ext>
            </a:extLst>
          </p:cNvPr>
          <p:cNvSpPr/>
          <p:nvPr/>
        </p:nvSpPr>
        <p:spPr>
          <a:xfrm>
            <a:off x="1442640" y="979917"/>
            <a:ext cx="2794782" cy="59787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4D629886-3D77-4495-82EB-BE5BF6955C5B}"/>
              </a:ext>
            </a:extLst>
          </p:cNvPr>
          <p:cNvSpPr txBox="1"/>
          <p:nvPr/>
        </p:nvSpPr>
        <p:spPr>
          <a:xfrm>
            <a:off x="5027893" y="783155"/>
            <a:ext cx="3140114" cy="60016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1100" dirty="0"/>
              <a:t>The gray matter (GM) mainly comprises the neuronal body, which consumes glucose. Thus, GM is white on FDG-PET imaging.</a:t>
            </a:r>
            <a:endParaRPr lang="zh-TW" altLang="en-US" sz="1100" dirty="0"/>
          </a:p>
        </p:txBody>
      </p: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4641E205-A097-4F09-AEFE-D283810B9B46}"/>
              </a:ext>
            </a:extLst>
          </p:cNvPr>
          <p:cNvCxnSpPr>
            <a:stCxn id="7" idx="2"/>
          </p:cNvCxnSpPr>
          <p:nvPr/>
        </p:nvCxnSpPr>
        <p:spPr>
          <a:xfrm flipH="1">
            <a:off x="6501600" y="1383319"/>
            <a:ext cx="96350" cy="11366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6CE3800D-2ABC-4A63-A506-65C40B43777F}"/>
              </a:ext>
            </a:extLst>
          </p:cNvPr>
          <p:cNvSpPr txBox="1"/>
          <p:nvPr/>
        </p:nvSpPr>
        <p:spPr>
          <a:xfrm>
            <a:off x="5914693" y="4197209"/>
            <a:ext cx="3140114" cy="60016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1100" dirty="0"/>
              <a:t>The white matter (WM) mainly comprises the axon, which does not consume glucose. Thus, WM is black on FDG-PET imaging.</a:t>
            </a:r>
            <a:endParaRPr lang="zh-TW" altLang="en-US" sz="1100" dirty="0"/>
          </a:p>
        </p:txBody>
      </p: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47F6C99F-9A1F-4CC7-BCE4-6EA24BD2F5C6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7146510" y="3784919"/>
            <a:ext cx="338240" cy="4122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8F3280DE-24F9-4927-8464-2F95D84636CF}"/>
              </a:ext>
            </a:extLst>
          </p:cNvPr>
          <p:cNvCxnSpPr>
            <a:cxnSpLocks/>
          </p:cNvCxnSpPr>
          <p:nvPr/>
        </p:nvCxnSpPr>
        <p:spPr>
          <a:xfrm flipH="1" flipV="1">
            <a:off x="7062811" y="2894434"/>
            <a:ext cx="414546" cy="427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27B30627-294F-4FFB-8C73-038B445FF417}"/>
              </a:ext>
            </a:extLst>
          </p:cNvPr>
          <p:cNvSpPr txBox="1"/>
          <p:nvPr/>
        </p:nvSpPr>
        <p:spPr>
          <a:xfrm>
            <a:off x="7477357" y="2806360"/>
            <a:ext cx="1577450" cy="2616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1100" dirty="0"/>
              <a:t>Partial volume effect</a:t>
            </a:r>
            <a:endParaRPr lang="zh-TW" altLang="en-US" sz="1100" dirty="0"/>
          </a:p>
        </p:txBody>
      </p: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45A66C44-065A-43DB-950F-165DD86326EF}"/>
              </a:ext>
            </a:extLst>
          </p:cNvPr>
          <p:cNvCxnSpPr>
            <a:cxnSpLocks/>
            <a:stCxn id="20" idx="1"/>
          </p:cNvCxnSpPr>
          <p:nvPr/>
        </p:nvCxnSpPr>
        <p:spPr>
          <a:xfrm flipH="1">
            <a:off x="6259551" y="2937165"/>
            <a:ext cx="1217806" cy="2520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47254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F9D60DD-9FB2-4956-96E6-6EBB621204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Take home message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470066F9-F839-4E37-B079-8917E8879D8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2</a:t>
            </a:fld>
            <a:endParaRPr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593E95A1-A11C-4A16-8F87-BB083943EA78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zh-TW" sz="2000" dirty="0"/>
              <a:t>We use representational similarity to verify our proposed hypotheses that the translation from T1-MR to PET images comprises the </a:t>
            </a:r>
            <a:r>
              <a:rPr lang="en-US" altLang="zh-TW" sz="2000" b="1" u="sng" dirty="0"/>
              <a:t>recognition of brain tissue types and brain regions</a:t>
            </a:r>
            <a:r>
              <a:rPr lang="en-US" altLang="zh-TW" sz="2000" dirty="0"/>
              <a:t>. </a:t>
            </a:r>
          </a:p>
          <a:p>
            <a:endParaRPr lang="zh-TW" altLang="en-US" dirty="0"/>
          </a:p>
        </p:txBody>
      </p:sp>
      <p:pic>
        <p:nvPicPr>
          <p:cNvPr id="6" name="內容版面配置區 6">
            <a:extLst>
              <a:ext uri="{FF2B5EF4-FFF2-40B4-BE49-F238E27FC236}">
                <a16:creationId xmlns:a16="http://schemas.microsoft.com/office/drawing/2014/main" id="{EA9F5456-6590-42C6-874C-1D80B05083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4497" y="2101019"/>
            <a:ext cx="4744918" cy="280319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988329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8638476-6680-4373-B0D4-FA9D5A373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chemeClr val="bg1"/>
                </a:solidFill>
                <a:highlight>
                  <a:srgbClr val="000000"/>
                </a:highlight>
              </a:rPr>
              <a:t> Hypothesis </a:t>
            </a:r>
            <a:r>
              <a:rPr lang="en-US" altLang="zh-TW" dirty="0"/>
              <a:t> </a:t>
            </a:r>
            <a:r>
              <a:rPr lang="en-US" altLang="zh-TW" dirty="0">
                <a:solidFill>
                  <a:schemeClr val="tx1"/>
                </a:solidFill>
              </a:rPr>
              <a:t>Deep learning models learn to segment brain tissue types.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1099DFD0-A817-4430-9269-2A0CBC37872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20</a:t>
            </a:fld>
            <a:endParaRPr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D5268BD5-F30B-4E27-8B34-DE425878F1FC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838254" y="1172274"/>
            <a:ext cx="6945680" cy="3632200"/>
          </a:xfr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394EBC5D-ACA7-425C-8980-82552124D50B}"/>
              </a:ext>
            </a:extLst>
          </p:cNvPr>
          <p:cNvSpPr/>
          <p:nvPr/>
        </p:nvSpPr>
        <p:spPr>
          <a:xfrm>
            <a:off x="5398006" y="979917"/>
            <a:ext cx="1885071" cy="59787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0F3E8172-F0D9-47D1-A09D-F604B1222F8D}"/>
              </a:ext>
            </a:extLst>
          </p:cNvPr>
          <p:cNvSpPr/>
          <p:nvPr/>
        </p:nvSpPr>
        <p:spPr>
          <a:xfrm>
            <a:off x="1442640" y="979917"/>
            <a:ext cx="2794782" cy="59787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4D629886-3D77-4495-82EB-BE5BF6955C5B}"/>
              </a:ext>
            </a:extLst>
          </p:cNvPr>
          <p:cNvSpPr txBox="1"/>
          <p:nvPr/>
        </p:nvSpPr>
        <p:spPr>
          <a:xfrm>
            <a:off x="5027893" y="783155"/>
            <a:ext cx="3140114" cy="60016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1100" dirty="0"/>
              <a:t>The gray matter (GM) mainly comprises the neuronal body, which consumes glucose. Thus, GM is white on FDG-PET imaging.</a:t>
            </a:r>
            <a:endParaRPr lang="zh-TW" altLang="en-US" sz="1100" dirty="0"/>
          </a:p>
        </p:txBody>
      </p: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4641E205-A097-4F09-AEFE-D283810B9B46}"/>
              </a:ext>
            </a:extLst>
          </p:cNvPr>
          <p:cNvCxnSpPr>
            <a:stCxn id="7" idx="2"/>
          </p:cNvCxnSpPr>
          <p:nvPr/>
        </p:nvCxnSpPr>
        <p:spPr>
          <a:xfrm flipH="1">
            <a:off x="6501600" y="1383319"/>
            <a:ext cx="96350" cy="11366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6CE3800D-2ABC-4A63-A506-65C40B43777F}"/>
              </a:ext>
            </a:extLst>
          </p:cNvPr>
          <p:cNvSpPr txBox="1"/>
          <p:nvPr/>
        </p:nvSpPr>
        <p:spPr>
          <a:xfrm>
            <a:off x="5914693" y="4197209"/>
            <a:ext cx="3140114" cy="60016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1100" dirty="0"/>
              <a:t>The white matter (WM) mainly comprises the axon, which does not consume glucose. Thus, WM is black on FDG-PET imaging.</a:t>
            </a:r>
            <a:endParaRPr lang="zh-TW" altLang="en-US" sz="1100" dirty="0"/>
          </a:p>
        </p:txBody>
      </p: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47F6C99F-9A1F-4CC7-BCE4-6EA24BD2F5C6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7146510" y="3784919"/>
            <a:ext cx="338240" cy="4122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8F3280DE-24F9-4927-8464-2F95D84636CF}"/>
              </a:ext>
            </a:extLst>
          </p:cNvPr>
          <p:cNvCxnSpPr>
            <a:cxnSpLocks/>
          </p:cNvCxnSpPr>
          <p:nvPr/>
        </p:nvCxnSpPr>
        <p:spPr>
          <a:xfrm flipH="1" flipV="1">
            <a:off x="7062811" y="2894434"/>
            <a:ext cx="414546" cy="427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27B30627-294F-4FFB-8C73-038B445FF417}"/>
              </a:ext>
            </a:extLst>
          </p:cNvPr>
          <p:cNvSpPr txBox="1"/>
          <p:nvPr/>
        </p:nvSpPr>
        <p:spPr>
          <a:xfrm>
            <a:off x="7477357" y="2806360"/>
            <a:ext cx="1577450" cy="2616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1100" dirty="0"/>
              <a:t>Partial volume effect</a:t>
            </a:r>
            <a:endParaRPr lang="zh-TW" altLang="en-US" sz="11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310C7E0-A4A2-48B1-A54B-99867B3ED605}"/>
              </a:ext>
            </a:extLst>
          </p:cNvPr>
          <p:cNvSpPr/>
          <p:nvPr/>
        </p:nvSpPr>
        <p:spPr>
          <a:xfrm>
            <a:off x="617903" y="1144581"/>
            <a:ext cx="3734319" cy="3687586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96218CCD-4F86-4EB5-B63B-F7F54F1B3D9B}"/>
              </a:ext>
            </a:extLst>
          </p:cNvPr>
          <p:cNvSpPr txBox="1"/>
          <p:nvPr/>
        </p:nvSpPr>
        <p:spPr>
          <a:xfrm>
            <a:off x="864611" y="2427347"/>
            <a:ext cx="3016014" cy="52322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chemeClr val="tx1"/>
                </a:solidFill>
              </a:rPr>
              <a:t>Hypothesis: Deep learning models learn to segment brain tissue types.</a:t>
            </a:r>
            <a:endParaRPr lang="zh-TW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41053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8B05EB-464F-4971-B71C-C95872E7A8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chemeClr val="bg1"/>
                </a:solidFill>
                <a:highlight>
                  <a:srgbClr val="000000"/>
                </a:highlight>
              </a:rPr>
              <a:t> Method </a:t>
            </a:r>
            <a:r>
              <a:rPr lang="en-US" altLang="zh-TW" dirty="0">
                <a:solidFill>
                  <a:schemeClr val="bg1"/>
                </a:solidFill>
                <a:highlight>
                  <a:srgbClr val="FFFFFF"/>
                </a:highlight>
              </a:rPr>
              <a:t>d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E714C2AD-8FBA-453C-9F0E-4FEC4F33594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21</a:t>
            </a:fld>
            <a:endParaRPr lang="zh-TW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內容版面配置區 3">
                <a:extLst>
                  <a:ext uri="{FF2B5EF4-FFF2-40B4-BE49-F238E27FC236}">
                    <a16:creationId xmlns:a16="http://schemas.microsoft.com/office/drawing/2014/main" id="{D07FAF7A-2070-4C47-875D-19CE8B21C05A}"/>
                  </a:ext>
                </a:extLst>
              </p:cNvPr>
              <p:cNvSpPr>
                <a:spLocks noGrp="1"/>
              </p:cNvSpPr>
              <p:nvPr>
                <p:ph sz="quarter" idx="14"/>
              </p:nvPr>
            </p:nvSpPr>
            <p:spPr>
              <a:xfrm>
                <a:off x="110156" y="1022181"/>
                <a:ext cx="6283610" cy="3632888"/>
              </a:xfrm>
            </p:spPr>
            <p:txBody>
              <a:bodyPr/>
              <a:lstStyle/>
              <a:p>
                <a:pPr marL="95250" indent="0">
                  <a:buClrTx/>
                  <a:buSzPct val="100000"/>
                  <a:buNone/>
                </a:pPr>
                <a:r>
                  <a:rPr lang="en-US" altLang="zh-TW" sz="1400" dirty="0">
                    <a:solidFill>
                      <a:schemeClr val="tx1"/>
                    </a:solidFill>
                  </a:rPr>
                  <a:t>Dataset</a:t>
                </a:r>
                <a:endParaRPr lang="en-US" altLang="zh-TW" sz="1400" dirty="0"/>
              </a:p>
              <a:p>
                <a:pPr>
                  <a:buClrTx/>
                  <a:buSzPct val="100000"/>
                </a:pPr>
                <a:r>
                  <a:rPr lang="en-US" altLang="zh-TW" sz="1400" dirty="0"/>
                  <a:t>Obtain </a:t>
                </a:r>
                <a:r>
                  <a:rPr lang="en-US" altLang="zh-TW" sz="1400" b="1" u="sng" dirty="0"/>
                  <a:t>1300+ MRI-PET paired data</a:t>
                </a:r>
                <a:r>
                  <a:rPr lang="en-US" altLang="zh-TW" sz="1400" b="1" dirty="0"/>
                  <a:t> </a:t>
                </a:r>
                <a:r>
                  <a:rPr lang="en-US" altLang="zh-TW" sz="1400" dirty="0"/>
                  <a:t>from Alzheimer's Disease Neuroimaging Initiative (ADNI), composed of brain images from cognitive normal people and patients with mild cognitive impairment or Alzheimer’s disease. (International, multi-center, multi-scanning protocols, standard preprocessing procedures)</a:t>
                </a:r>
              </a:p>
              <a:p>
                <a:pPr>
                  <a:buClrTx/>
                  <a:buSzPct val="100000"/>
                </a:pPr>
                <a:r>
                  <a:rPr lang="en-US" altLang="zh-TW" sz="1400" dirty="0"/>
                  <a:t>Preprocess data according to the standard method with SPM software.</a:t>
                </a:r>
              </a:p>
              <a:p>
                <a:pPr marL="95250" indent="0">
                  <a:buClrTx/>
                  <a:buSzPct val="100000"/>
                  <a:buNone/>
                </a:pPr>
                <a:r>
                  <a:rPr lang="en-US" altLang="zh-TW" sz="1400" dirty="0"/>
                  <a:t>Deep learning model</a:t>
                </a:r>
              </a:p>
              <a:p>
                <a:pPr>
                  <a:buClrTx/>
                  <a:buSzPct val="100000"/>
                </a:pPr>
                <a:r>
                  <a:rPr lang="en-US" altLang="zh-TW" sz="1400" dirty="0"/>
                  <a:t>Adopt a widely-used 2D </a:t>
                </a:r>
                <a:r>
                  <a:rPr lang="en-US" altLang="zh-TW" sz="1400" dirty="0" err="1"/>
                  <a:t>Unet</a:t>
                </a:r>
                <a:r>
                  <a:rPr lang="en-US" altLang="zh-TW" sz="1400" dirty="0"/>
                  <a:t> model for MRI-to-PET image translation, which comprises several nonlinear transformation functions </a:t>
                </a:r>
                <a14:m>
                  <m:oMath xmlns:m="http://schemas.openxmlformats.org/officeDocument/2006/math">
                    <m:r>
                      <a:rPr lang="en-US" altLang="zh-TW" sz="1400" b="0" i="1" smtClean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altLang="zh-TW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4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zh-TW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sz="14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TW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4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zh-TW" sz="1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TW" sz="14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altLang="zh-TW" sz="1400" dirty="0"/>
                  <a:t>.</a:t>
                </a:r>
                <a:endParaRPr lang="zh-TW" altLang="en-US" sz="1400" dirty="0"/>
              </a:p>
              <a:p>
                <a:pPr marL="95250" indent="0">
                  <a:buClrTx/>
                  <a:buSzPct val="100000"/>
                  <a:buNone/>
                </a:pPr>
                <a:r>
                  <a:rPr lang="en-US" altLang="zh-TW" sz="1400" dirty="0"/>
                  <a:t>Goal</a:t>
                </a:r>
              </a:p>
              <a:p>
                <a:pPr>
                  <a:buClrTx/>
                  <a:buSzPct val="100000"/>
                </a:pPr>
                <a:r>
                  <a:rPr lang="en-US" altLang="zh-TW" sz="1400" dirty="0"/>
                  <a:t>Measure and quantify the information of “brain tissue type” along the data transformation process.</a:t>
                </a:r>
                <a:endParaRPr lang="zh-TW" altLang="en-US" sz="1400" dirty="0"/>
              </a:p>
            </p:txBody>
          </p:sp>
        </mc:Choice>
        <mc:Fallback>
          <p:sp>
            <p:nvSpPr>
              <p:cNvPr id="4" name="內容版面配置區 3">
                <a:extLst>
                  <a:ext uri="{FF2B5EF4-FFF2-40B4-BE49-F238E27FC236}">
                    <a16:creationId xmlns:a16="http://schemas.microsoft.com/office/drawing/2014/main" id="{D07FAF7A-2070-4C47-875D-19CE8B21C05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xfrm>
                <a:off x="110156" y="1022181"/>
                <a:ext cx="6283610" cy="3632888"/>
              </a:xfrm>
              <a:blipFill>
                <a:blip r:embed="rId2"/>
                <a:stretch>
                  <a:fillRect r="-58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4" name="Picture 2" descr="Alzheimer&amp;#39;s Disease Neuroimaging Initiative (ADNI) - DSS NIAGADS">
            <a:extLst>
              <a:ext uri="{FF2B5EF4-FFF2-40B4-BE49-F238E27FC236}">
                <a16:creationId xmlns:a16="http://schemas.microsoft.com/office/drawing/2014/main" id="{65360776-4663-4D6F-A1BC-6F9CE23282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7856" y="625353"/>
            <a:ext cx="2400300" cy="1571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06447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8B05EB-464F-4971-B71C-C95872E7A8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chemeClr val="bg1"/>
                </a:solidFill>
                <a:highlight>
                  <a:srgbClr val="000000"/>
                </a:highlight>
              </a:rPr>
              <a:t> Method </a:t>
            </a:r>
            <a:r>
              <a:rPr lang="en-US" altLang="zh-TW" dirty="0">
                <a:solidFill>
                  <a:schemeClr val="bg1"/>
                </a:solidFill>
                <a:highlight>
                  <a:srgbClr val="FFFFFF"/>
                </a:highlight>
              </a:rPr>
              <a:t>d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E714C2AD-8FBA-453C-9F0E-4FEC4F33594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22</a:t>
            </a:fld>
            <a:endParaRPr lang="zh-TW" altLang="en-US" dirty="0"/>
          </a:p>
        </p:txBody>
      </p:sp>
      <p:pic>
        <p:nvPicPr>
          <p:cNvPr id="28" name="圖片 27" descr="一張含有 無脊椎動物, 軟體動物, 黑暗 的圖片&#10;&#10;自動產生的描述">
            <a:extLst>
              <a:ext uri="{FF2B5EF4-FFF2-40B4-BE49-F238E27FC236}">
                <a16:creationId xmlns:a16="http://schemas.microsoft.com/office/drawing/2014/main" id="{D1479AC3-2AD6-43C2-A9F1-7C4C10347E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9076" y="1611011"/>
            <a:ext cx="864000" cy="864000"/>
          </a:xfrm>
          <a:prstGeom prst="rect">
            <a:avLst/>
          </a:prstGeom>
        </p:spPr>
      </p:pic>
      <p:pic>
        <p:nvPicPr>
          <p:cNvPr id="29" name="圖片 28" descr="一張含有 齒輪, 火山口 的圖片&#10;&#10;自動產生的描述">
            <a:extLst>
              <a:ext uri="{FF2B5EF4-FFF2-40B4-BE49-F238E27FC236}">
                <a16:creationId xmlns:a16="http://schemas.microsoft.com/office/drawing/2014/main" id="{E3908805-0503-4C58-B5F8-0E51587674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0077" y="1611011"/>
            <a:ext cx="864000" cy="864000"/>
          </a:xfrm>
          <a:prstGeom prst="rect">
            <a:avLst/>
          </a:prstGeom>
        </p:spPr>
      </p:pic>
      <p:sp>
        <p:nvSpPr>
          <p:cNvPr id="31" name="橢圓 30">
            <a:extLst>
              <a:ext uri="{FF2B5EF4-FFF2-40B4-BE49-F238E27FC236}">
                <a16:creationId xmlns:a16="http://schemas.microsoft.com/office/drawing/2014/main" id="{EEE7F20A-1EAC-4194-B93F-0846A2CE8D57}"/>
              </a:ext>
            </a:extLst>
          </p:cNvPr>
          <p:cNvSpPr>
            <a:spLocks noChangeAspect="1"/>
          </p:cNvSpPr>
          <p:nvPr/>
        </p:nvSpPr>
        <p:spPr>
          <a:xfrm>
            <a:off x="2067815" y="1269186"/>
            <a:ext cx="288000" cy="288000"/>
          </a:xfrm>
          <a:prstGeom prst="ellipse">
            <a:avLst/>
          </a:prstGeom>
          <a:solidFill>
            <a:schemeClr val="accent6"/>
          </a:solidFill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2" name="橢圓 31">
            <a:extLst>
              <a:ext uri="{FF2B5EF4-FFF2-40B4-BE49-F238E27FC236}">
                <a16:creationId xmlns:a16="http://schemas.microsoft.com/office/drawing/2014/main" id="{A10E11C4-8211-49E4-BD84-C3E103468CD0}"/>
              </a:ext>
            </a:extLst>
          </p:cNvPr>
          <p:cNvSpPr>
            <a:spLocks noChangeAspect="1"/>
          </p:cNvSpPr>
          <p:nvPr/>
        </p:nvSpPr>
        <p:spPr>
          <a:xfrm>
            <a:off x="3543598" y="1269186"/>
            <a:ext cx="288000" cy="288000"/>
          </a:xfrm>
          <a:prstGeom prst="ellipse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4" name="橢圓 33">
            <a:extLst>
              <a:ext uri="{FF2B5EF4-FFF2-40B4-BE49-F238E27FC236}">
                <a16:creationId xmlns:a16="http://schemas.microsoft.com/office/drawing/2014/main" id="{91880637-6EFB-4F23-98FC-703AE0A6FDB7}"/>
              </a:ext>
            </a:extLst>
          </p:cNvPr>
          <p:cNvSpPr>
            <a:spLocks noChangeAspect="1"/>
          </p:cNvSpPr>
          <p:nvPr/>
        </p:nvSpPr>
        <p:spPr>
          <a:xfrm>
            <a:off x="5019381" y="1269186"/>
            <a:ext cx="288000" cy="288000"/>
          </a:xfrm>
          <a:prstGeom prst="ellipse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7" name="橢圓 36">
            <a:extLst>
              <a:ext uri="{FF2B5EF4-FFF2-40B4-BE49-F238E27FC236}">
                <a16:creationId xmlns:a16="http://schemas.microsoft.com/office/drawing/2014/main" id="{E2F77AC6-6ED3-49BD-B990-F712B482D164}"/>
              </a:ext>
            </a:extLst>
          </p:cNvPr>
          <p:cNvSpPr>
            <a:spLocks noChangeAspect="1"/>
          </p:cNvSpPr>
          <p:nvPr/>
        </p:nvSpPr>
        <p:spPr>
          <a:xfrm>
            <a:off x="6495164" y="1269186"/>
            <a:ext cx="288000" cy="288000"/>
          </a:xfrm>
          <a:prstGeom prst="ellipse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4" name="橢圓 43">
            <a:extLst>
              <a:ext uri="{FF2B5EF4-FFF2-40B4-BE49-F238E27FC236}">
                <a16:creationId xmlns:a16="http://schemas.microsoft.com/office/drawing/2014/main" id="{B9E5E5ED-FBAC-44F6-816B-1EE57CE4357E}"/>
              </a:ext>
            </a:extLst>
          </p:cNvPr>
          <p:cNvSpPr>
            <a:spLocks noChangeAspect="1"/>
          </p:cNvSpPr>
          <p:nvPr/>
        </p:nvSpPr>
        <p:spPr>
          <a:xfrm>
            <a:off x="7965648" y="1269186"/>
            <a:ext cx="288000" cy="288000"/>
          </a:xfrm>
          <a:prstGeom prst="ellipse">
            <a:avLst/>
          </a:prstGeom>
          <a:solidFill>
            <a:schemeClr val="accent6"/>
          </a:solidFill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5" name="橢圓 44">
            <a:extLst>
              <a:ext uri="{FF2B5EF4-FFF2-40B4-BE49-F238E27FC236}">
                <a16:creationId xmlns:a16="http://schemas.microsoft.com/office/drawing/2014/main" id="{6C561D9F-C5D0-44C5-9BD6-EE57C718B5CF}"/>
              </a:ext>
            </a:extLst>
          </p:cNvPr>
          <p:cNvSpPr>
            <a:spLocks noChangeAspect="1"/>
          </p:cNvSpPr>
          <p:nvPr/>
        </p:nvSpPr>
        <p:spPr>
          <a:xfrm>
            <a:off x="6500896" y="1269186"/>
            <a:ext cx="288000" cy="288000"/>
          </a:xfrm>
          <a:prstGeom prst="ellipse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46" name="直線單箭頭接點 45">
            <a:extLst>
              <a:ext uri="{FF2B5EF4-FFF2-40B4-BE49-F238E27FC236}">
                <a16:creationId xmlns:a16="http://schemas.microsoft.com/office/drawing/2014/main" id="{FEC40BF5-ED3F-4B75-9680-7F446AF756E3}"/>
              </a:ext>
            </a:extLst>
          </p:cNvPr>
          <p:cNvCxnSpPr>
            <a:stCxn id="31" idx="6"/>
            <a:endCxn id="32" idx="2"/>
          </p:cNvCxnSpPr>
          <p:nvPr/>
        </p:nvCxnSpPr>
        <p:spPr>
          <a:xfrm>
            <a:off x="2355815" y="1413186"/>
            <a:ext cx="1187783" cy="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單箭頭接點 46">
            <a:extLst>
              <a:ext uri="{FF2B5EF4-FFF2-40B4-BE49-F238E27FC236}">
                <a16:creationId xmlns:a16="http://schemas.microsoft.com/office/drawing/2014/main" id="{9E744DE7-97C7-43D3-8D22-BD713507D103}"/>
              </a:ext>
            </a:extLst>
          </p:cNvPr>
          <p:cNvCxnSpPr>
            <a:cxnSpLocks/>
            <a:stCxn id="32" idx="6"/>
            <a:endCxn id="34" idx="2"/>
          </p:cNvCxnSpPr>
          <p:nvPr/>
        </p:nvCxnSpPr>
        <p:spPr>
          <a:xfrm>
            <a:off x="3831598" y="1413186"/>
            <a:ext cx="1187783" cy="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單箭頭接點 50">
            <a:extLst>
              <a:ext uri="{FF2B5EF4-FFF2-40B4-BE49-F238E27FC236}">
                <a16:creationId xmlns:a16="http://schemas.microsoft.com/office/drawing/2014/main" id="{D87386B6-DA7A-4D38-BB07-2468C3BF6D12}"/>
              </a:ext>
            </a:extLst>
          </p:cNvPr>
          <p:cNvCxnSpPr>
            <a:cxnSpLocks/>
            <a:stCxn id="34" idx="6"/>
            <a:endCxn id="45" idx="2"/>
          </p:cNvCxnSpPr>
          <p:nvPr/>
        </p:nvCxnSpPr>
        <p:spPr>
          <a:xfrm>
            <a:off x="5307381" y="1413186"/>
            <a:ext cx="1193515" cy="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單箭頭接點 62">
            <a:extLst>
              <a:ext uri="{FF2B5EF4-FFF2-40B4-BE49-F238E27FC236}">
                <a16:creationId xmlns:a16="http://schemas.microsoft.com/office/drawing/2014/main" id="{099D3401-0C02-4205-BD42-891DA9D1CFC2}"/>
              </a:ext>
            </a:extLst>
          </p:cNvPr>
          <p:cNvCxnSpPr>
            <a:cxnSpLocks/>
            <a:stCxn id="45" idx="6"/>
            <a:endCxn id="44" idx="2"/>
          </p:cNvCxnSpPr>
          <p:nvPr/>
        </p:nvCxnSpPr>
        <p:spPr>
          <a:xfrm>
            <a:off x="6788896" y="1413186"/>
            <a:ext cx="1176752" cy="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4" name="文字方塊 63">
                <a:extLst>
                  <a:ext uri="{FF2B5EF4-FFF2-40B4-BE49-F238E27FC236}">
                    <a16:creationId xmlns:a16="http://schemas.microsoft.com/office/drawing/2014/main" id="{285CA46A-A5B8-4A77-81D4-9815614E2909}"/>
                  </a:ext>
                </a:extLst>
              </p:cNvPr>
              <p:cNvSpPr txBox="1"/>
              <p:nvPr/>
            </p:nvSpPr>
            <p:spPr>
              <a:xfrm>
                <a:off x="2598453" y="1105409"/>
                <a:ext cx="65146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>
          <p:sp>
            <p:nvSpPr>
              <p:cNvPr id="64" name="文字方塊 63">
                <a:extLst>
                  <a:ext uri="{FF2B5EF4-FFF2-40B4-BE49-F238E27FC236}">
                    <a16:creationId xmlns:a16="http://schemas.microsoft.com/office/drawing/2014/main" id="{285CA46A-A5B8-4A77-81D4-9815614E29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453" y="1105409"/>
                <a:ext cx="651460" cy="307777"/>
              </a:xfrm>
              <a:prstGeom prst="rect">
                <a:avLst/>
              </a:prstGeom>
              <a:blipFill>
                <a:blip r:embed="rId4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5" name="文字方塊 64">
                <a:extLst>
                  <a:ext uri="{FF2B5EF4-FFF2-40B4-BE49-F238E27FC236}">
                    <a16:creationId xmlns:a16="http://schemas.microsoft.com/office/drawing/2014/main" id="{A171B95F-AEEA-40D6-A2D3-304F9C1DC52E}"/>
                  </a:ext>
                </a:extLst>
              </p:cNvPr>
              <p:cNvSpPr txBox="1"/>
              <p:nvPr/>
            </p:nvSpPr>
            <p:spPr>
              <a:xfrm>
                <a:off x="4078703" y="1105409"/>
                <a:ext cx="65562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>
          <p:sp>
            <p:nvSpPr>
              <p:cNvPr id="65" name="文字方塊 64">
                <a:extLst>
                  <a:ext uri="{FF2B5EF4-FFF2-40B4-BE49-F238E27FC236}">
                    <a16:creationId xmlns:a16="http://schemas.microsoft.com/office/drawing/2014/main" id="{A171B95F-AEEA-40D6-A2D3-304F9C1DC5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8703" y="1105409"/>
                <a:ext cx="655629" cy="307777"/>
              </a:xfrm>
              <a:prstGeom prst="rect">
                <a:avLst/>
              </a:prstGeom>
              <a:blipFill>
                <a:blip r:embed="rId5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6" name="文字方塊 65">
                <a:extLst>
                  <a:ext uri="{FF2B5EF4-FFF2-40B4-BE49-F238E27FC236}">
                    <a16:creationId xmlns:a16="http://schemas.microsoft.com/office/drawing/2014/main" id="{F7283F9A-85FD-4A1F-9A86-C632CF9AEB14}"/>
                  </a:ext>
                </a:extLst>
              </p:cNvPr>
              <p:cNvSpPr txBox="1"/>
              <p:nvPr/>
            </p:nvSpPr>
            <p:spPr>
              <a:xfrm>
                <a:off x="5594300" y="1105408"/>
                <a:ext cx="65562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>
          <p:sp>
            <p:nvSpPr>
              <p:cNvPr id="66" name="文字方塊 65">
                <a:extLst>
                  <a:ext uri="{FF2B5EF4-FFF2-40B4-BE49-F238E27FC236}">
                    <a16:creationId xmlns:a16="http://schemas.microsoft.com/office/drawing/2014/main" id="{F7283F9A-85FD-4A1F-9A86-C632CF9AEB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4300" y="1105408"/>
                <a:ext cx="655629" cy="307777"/>
              </a:xfrm>
              <a:prstGeom prst="rect">
                <a:avLst/>
              </a:prstGeom>
              <a:blipFill>
                <a:blip r:embed="rId6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7" name="文字方塊 66">
                <a:extLst>
                  <a:ext uri="{FF2B5EF4-FFF2-40B4-BE49-F238E27FC236}">
                    <a16:creationId xmlns:a16="http://schemas.microsoft.com/office/drawing/2014/main" id="{AB156294-11F2-4375-A2B0-FB208E4CF085}"/>
                  </a:ext>
                </a:extLst>
              </p:cNvPr>
              <p:cNvSpPr txBox="1"/>
              <p:nvPr/>
            </p:nvSpPr>
            <p:spPr>
              <a:xfrm>
                <a:off x="7047825" y="1105408"/>
                <a:ext cx="64793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>
          <p:sp>
            <p:nvSpPr>
              <p:cNvPr id="67" name="文字方塊 66">
                <a:extLst>
                  <a:ext uri="{FF2B5EF4-FFF2-40B4-BE49-F238E27FC236}">
                    <a16:creationId xmlns:a16="http://schemas.microsoft.com/office/drawing/2014/main" id="{AB156294-11F2-4375-A2B0-FB208E4CF0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7825" y="1105408"/>
                <a:ext cx="647934" cy="307777"/>
              </a:xfrm>
              <a:prstGeom prst="rect">
                <a:avLst/>
              </a:prstGeom>
              <a:blipFill>
                <a:blip r:embed="rId7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直線單箭頭接點 67">
            <a:extLst>
              <a:ext uri="{FF2B5EF4-FFF2-40B4-BE49-F238E27FC236}">
                <a16:creationId xmlns:a16="http://schemas.microsoft.com/office/drawing/2014/main" id="{B1AAFD43-5A5C-4DDF-A510-78AF3B604B7B}"/>
              </a:ext>
            </a:extLst>
          </p:cNvPr>
          <p:cNvCxnSpPr>
            <a:cxnSpLocks/>
            <a:endCxn id="70" idx="1"/>
          </p:cNvCxnSpPr>
          <p:nvPr/>
        </p:nvCxnSpPr>
        <p:spPr>
          <a:xfrm>
            <a:off x="2553815" y="2043011"/>
            <a:ext cx="86125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單箭頭接點 68">
            <a:extLst>
              <a:ext uri="{FF2B5EF4-FFF2-40B4-BE49-F238E27FC236}">
                <a16:creationId xmlns:a16="http://schemas.microsoft.com/office/drawing/2014/main" id="{B0B24B3B-FCBD-4EF9-BAE7-A8E1E3EDFFDA}"/>
              </a:ext>
            </a:extLst>
          </p:cNvPr>
          <p:cNvCxnSpPr>
            <a:cxnSpLocks/>
            <a:stCxn id="72" idx="3"/>
          </p:cNvCxnSpPr>
          <p:nvPr/>
        </p:nvCxnSpPr>
        <p:spPr>
          <a:xfrm flipV="1">
            <a:off x="6956307" y="2043680"/>
            <a:ext cx="802769" cy="270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0" name="Picture 4" descr="Dataset Icon Multi Temporal Data Data Stock Vector (Royalty Free) 1316686355">
            <a:extLst>
              <a:ext uri="{FF2B5EF4-FFF2-40B4-BE49-F238E27FC236}">
                <a16:creationId xmlns:a16="http://schemas.microsoft.com/office/drawing/2014/main" id="{6BC2F324-A979-492B-B19F-63F92AA3DF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31" t="19171" r="24380" b="27451"/>
          <a:stretch/>
        </p:blipFill>
        <p:spPr bwMode="auto">
          <a:xfrm>
            <a:off x="3415065" y="1719011"/>
            <a:ext cx="563530" cy="6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4" descr="Dataset Icon Multi Temporal Data Data Stock Vector (Royalty Free) 1316686355">
            <a:extLst>
              <a:ext uri="{FF2B5EF4-FFF2-40B4-BE49-F238E27FC236}">
                <a16:creationId xmlns:a16="http://schemas.microsoft.com/office/drawing/2014/main" id="{8A72C9C2-178A-48BD-953D-FD9437EA0D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31" t="19171" r="24380" b="27451"/>
          <a:stretch/>
        </p:blipFill>
        <p:spPr bwMode="auto">
          <a:xfrm>
            <a:off x="4903921" y="1719011"/>
            <a:ext cx="563530" cy="6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4" descr="Dataset Icon Multi Temporal Data Data Stock Vector (Royalty Free) 1316686355">
            <a:extLst>
              <a:ext uri="{FF2B5EF4-FFF2-40B4-BE49-F238E27FC236}">
                <a16:creationId xmlns:a16="http://schemas.microsoft.com/office/drawing/2014/main" id="{D5338514-5108-4733-97A6-4A586EB424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31" t="19171" r="24380" b="27451"/>
          <a:stretch/>
        </p:blipFill>
        <p:spPr bwMode="auto">
          <a:xfrm>
            <a:off x="6392777" y="1722388"/>
            <a:ext cx="563530" cy="6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3" name="直線單箭頭接點 72">
            <a:extLst>
              <a:ext uri="{FF2B5EF4-FFF2-40B4-BE49-F238E27FC236}">
                <a16:creationId xmlns:a16="http://schemas.microsoft.com/office/drawing/2014/main" id="{677AA9FB-34BD-4D23-A04B-321CA205E13D}"/>
              </a:ext>
            </a:extLst>
          </p:cNvPr>
          <p:cNvCxnSpPr>
            <a:cxnSpLocks/>
            <a:stCxn id="70" idx="3"/>
            <a:endCxn id="71" idx="1"/>
          </p:cNvCxnSpPr>
          <p:nvPr/>
        </p:nvCxnSpPr>
        <p:spPr>
          <a:xfrm>
            <a:off x="3978595" y="2043011"/>
            <a:ext cx="92532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線單箭頭接點 73">
            <a:extLst>
              <a:ext uri="{FF2B5EF4-FFF2-40B4-BE49-F238E27FC236}">
                <a16:creationId xmlns:a16="http://schemas.microsoft.com/office/drawing/2014/main" id="{FF012206-175D-4FCA-AFC5-9A6B1959A902}"/>
              </a:ext>
            </a:extLst>
          </p:cNvPr>
          <p:cNvCxnSpPr>
            <a:cxnSpLocks/>
            <a:stCxn id="71" idx="3"/>
            <a:endCxn id="72" idx="1"/>
          </p:cNvCxnSpPr>
          <p:nvPr/>
        </p:nvCxnSpPr>
        <p:spPr>
          <a:xfrm>
            <a:off x="5467451" y="2043011"/>
            <a:ext cx="925326" cy="337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矩形 61">
            <a:extLst>
              <a:ext uri="{FF2B5EF4-FFF2-40B4-BE49-F238E27FC236}">
                <a16:creationId xmlns:a16="http://schemas.microsoft.com/office/drawing/2014/main" id="{D3CE5F96-3B56-4F56-91C6-CD081728B776}"/>
              </a:ext>
            </a:extLst>
          </p:cNvPr>
          <p:cNvSpPr/>
          <p:nvPr/>
        </p:nvSpPr>
        <p:spPr>
          <a:xfrm>
            <a:off x="3415065" y="1719011"/>
            <a:ext cx="3651913" cy="68537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/>
              <a:t>Black-box transformation process</a:t>
            </a:r>
            <a:endParaRPr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13633416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8B05EB-464F-4971-B71C-C95872E7A8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chemeClr val="bg1"/>
                </a:solidFill>
                <a:highlight>
                  <a:srgbClr val="000000"/>
                </a:highlight>
              </a:rPr>
              <a:t> Method </a:t>
            </a:r>
            <a:r>
              <a:rPr lang="en-US" altLang="zh-TW" dirty="0">
                <a:solidFill>
                  <a:schemeClr val="bg1"/>
                </a:solidFill>
                <a:highlight>
                  <a:srgbClr val="FFFFFF"/>
                </a:highlight>
              </a:rPr>
              <a:t>d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E714C2AD-8FBA-453C-9F0E-4FEC4F33594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23</a:t>
            </a:fld>
            <a:endParaRPr lang="zh-TW" altLang="en-US" dirty="0"/>
          </a:p>
        </p:txBody>
      </p:sp>
      <p:pic>
        <p:nvPicPr>
          <p:cNvPr id="28" name="圖片 27" descr="一張含有 無脊椎動物, 軟體動物, 黑暗 的圖片&#10;&#10;自動產生的描述">
            <a:extLst>
              <a:ext uri="{FF2B5EF4-FFF2-40B4-BE49-F238E27FC236}">
                <a16:creationId xmlns:a16="http://schemas.microsoft.com/office/drawing/2014/main" id="{D1479AC3-2AD6-43C2-A9F1-7C4C10347E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9076" y="1611011"/>
            <a:ext cx="864000" cy="864000"/>
          </a:xfrm>
          <a:prstGeom prst="rect">
            <a:avLst/>
          </a:prstGeom>
        </p:spPr>
      </p:pic>
      <p:pic>
        <p:nvPicPr>
          <p:cNvPr id="29" name="圖片 28" descr="一張含有 齒輪, 火山口 的圖片&#10;&#10;自動產生的描述">
            <a:extLst>
              <a:ext uri="{FF2B5EF4-FFF2-40B4-BE49-F238E27FC236}">
                <a16:creationId xmlns:a16="http://schemas.microsoft.com/office/drawing/2014/main" id="{E3908805-0503-4C58-B5F8-0E51587674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0077" y="1611011"/>
            <a:ext cx="864000" cy="864000"/>
          </a:xfrm>
          <a:prstGeom prst="rect">
            <a:avLst/>
          </a:prstGeom>
        </p:spPr>
      </p:pic>
      <p:sp>
        <p:nvSpPr>
          <p:cNvPr id="31" name="橢圓 30">
            <a:extLst>
              <a:ext uri="{FF2B5EF4-FFF2-40B4-BE49-F238E27FC236}">
                <a16:creationId xmlns:a16="http://schemas.microsoft.com/office/drawing/2014/main" id="{EEE7F20A-1EAC-4194-B93F-0846A2CE8D57}"/>
              </a:ext>
            </a:extLst>
          </p:cNvPr>
          <p:cNvSpPr>
            <a:spLocks noChangeAspect="1"/>
          </p:cNvSpPr>
          <p:nvPr/>
        </p:nvSpPr>
        <p:spPr>
          <a:xfrm>
            <a:off x="2067815" y="1269186"/>
            <a:ext cx="288000" cy="288000"/>
          </a:xfrm>
          <a:prstGeom prst="ellipse">
            <a:avLst/>
          </a:prstGeom>
          <a:solidFill>
            <a:schemeClr val="accent6"/>
          </a:solidFill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2" name="橢圓 31">
            <a:extLst>
              <a:ext uri="{FF2B5EF4-FFF2-40B4-BE49-F238E27FC236}">
                <a16:creationId xmlns:a16="http://schemas.microsoft.com/office/drawing/2014/main" id="{A10E11C4-8211-49E4-BD84-C3E103468CD0}"/>
              </a:ext>
            </a:extLst>
          </p:cNvPr>
          <p:cNvSpPr>
            <a:spLocks noChangeAspect="1"/>
          </p:cNvSpPr>
          <p:nvPr/>
        </p:nvSpPr>
        <p:spPr>
          <a:xfrm>
            <a:off x="3543598" y="1269186"/>
            <a:ext cx="288000" cy="288000"/>
          </a:xfrm>
          <a:prstGeom prst="ellipse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4" name="橢圓 33">
            <a:extLst>
              <a:ext uri="{FF2B5EF4-FFF2-40B4-BE49-F238E27FC236}">
                <a16:creationId xmlns:a16="http://schemas.microsoft.com/office/drawing/2014/main" id="{91880637-6EFB-4F23-98FC-703AE0A6FDB7}"/>
              </a:ext>
            </a:extLst>
          </p:cNvPr>
          <p:cNvSpPr>
            <a:spLocks noChangeAspect="1"/>
          </p:cNvSpPr>
          <p:nvPr/>
        </p:nvSpPr>
        <p:spPr>
          <a:xfrm>
            <a:off x="5019381" y="1269186"/>
            <a:ext cx="288000" cy="288000"/>
          </a:xfrm>
          <a:prstGeom prst="ellipse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7" name="橢圓 36">
            <a:extLst>
              <a:ext uri="{FF2B5EF4-FFF2-40B4-BE49-F238E27FC236}">
                <a16:creationId xmlns:a16="http://schemas.microsoft.com/office/drawing/2014/main" id="{E2F77AC6-6ED3-49BD-B990-F712B482D164}"/>
              </a:ext>
            </a:extLst>
          </p:cNvPr>
          <p:cNvSpPr>
            <a:spLocks noChangeAspect="1"/>
          </p:cNvSpPr>
          <p:nvPr/>
        </p:nvSpPr>
        <p:spPr>
          <a:xfrm>
            <a:off x="6495164" y="1269186"/>
            <a:ext cx="288000" cy="288000"/>
          </a:xfrm>
          <a:prstGeom prst="ellipse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4" name="橢圓 43">
            <a:extLst>
              <a:ext uri="{FF2B5EF4-FFF2-40B4-BE49-F238E27FC236}">
                <a16:creationId xmlns:a16="http://schemas.microsoft.com/office/drawing/2014/main" id="{B9E5E5ED-FBAC-44F6-816B-1EE57CE4357E}"/>
              </a:ext>
            </a:extLst>
          </p:cNvPr>
          <p:cNvSpPr>
            <a:spLocks noChangeAspect="1"/>
          </p:cNvSpPr>
          <p:nvPr/>
        </p:nvSpPr>
        <p:spPr>
          <a:xfrm>
            <a:off x="7965648" y="1269186"/>
            <a:ext cx="288000" cy="288000"/>
          </a:xfrm>
          <a:prstGeom prst="ellipse">
            <a:avLst/>
          </a:prstGeom>
          <a:solidFill>
            <a:schemeClr val="accent6"/>
          </a:solidFill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5" name="橢圓 44">
            <a:extLst>
              <a:ext uri="{FF2B5EF4-FFF2-40B4-BE49-F238E27FC236}">
                <a16:creationId xmlns:a16="http://schemas.microsoft.com/office/drawing/2014/main" id="{6C561D9F-C5D0-44C5-9BD6-EE57C718B5CF}"/>
              </a:ext>
            </a:extLst>
          </p:cNvPr>
          <p:cNvSpPr>
            <a:spLocks noChangeAspect="1"/>
          </p:cNvSpPr>
          <p:nvPr/>
        </p:nvSpPr>
        <p:spPr>
          <a:xfrm>
            <a:off x="6500896" y="1269186"/>
            <a:ext cx="288000" cy="288000"/>
          </a:xfrm>
          <a:prstGeom prst="ellipse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46" name="直線單箭頭接點 45">
            <a:extLst>
              <a:ext uri="{FF2B5EF4-FFF2-40B4-BE49-F238E27FC236}">
                <a16:creationId xmlns:a16="http://schemas.microsoft.com/office/drawing/2014/main" id="{FEC40BF5-ED3F-4B75-9680-7F446AF756E3}"/>
              </a:ext>
            </a:extLst>
          </p:cNvPr>
          <p:cNvCxnSpPr>
            <a:stCxn id="31" idx="6"/>
            <a:endCxn id="32" idx="2"/>
          </p:cNvCxnSpPr>
          <p:nvPr/>
        </p:nvCxnSpPr>
        <p:spPr>
          <a:xfrm>
            <a:off x="2355815" y="1413186"/>
            <a:ext cx="1187783" cy="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單箭頭接點 46">
            <a:extLst>
              <a:ext uri="{FF2B5EF4-FFF2-40B4-BE49-F238E27FC236}">
                <a16:creationId xmlns:a16="http://schemas.microsoft.com/office/drawing/2014/main" id="{9E744DE7-97C7-43D3-8D22-BD713507D103}"/>
              </a:ext>
            </a:extLst>
          </p:cNvPr>
          <p:cNvCxnSpPr>
            <a:cxnSpLocks/>
            <a:stCxn id="32" idx="6"/>
            <a:endCxn id="34" idx="2"/>
          </p:cNvCxnSpPr>
          <p:nvPr/>
        </p:nvCxnSpPr>
        <p:spPr>
          <a:xfrm>
            <a:off x="3831598" y="1413186"/>
            <a:ext cx="1187783" cy="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單箭頭接點 50">
            <a:extLst>
              <a:ext uri="{FF2B5EF4-FFF2-40B4-BE49-F238E27FC236}">
                <a16:creationId xmlns:a16="http://schemas.microsoft.com/office/drawing/2014/main" id="{D87386B6-DA7A-4D38-BB07-2468C3BF6D12}"/>
              </a:ext>
            </a:extLst>
          </p:cNvPr>
          <p:cNvCxnSpPr>
            <a:cxnSpLocks/>
            <a:stCxn id="34" idx="6"/>
            <a:endCxn id="45" idx="2"/>
          </p:cNvCxnSpPr>
          <p:nvPr/>
        </p:nvCxnSpPr>
        <p:spPr>
          <a:xfrm>
            <a:off x="5307381" y="1413186"/>
            <a:ext cx="1193515" cy="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單箭頭接點 62">
            <a:extLst>
              <a:ext uri="{FF2B5EF4-FFF2-40B4-BE49-F238E27FC236}">
                <a16:creationId xmlns:a16="http://schemas.microsoft.com/office/drawing/2014/main" id="{099D3401-0C02-4205-BD42-891DA9D1CFC2}"/>
              </a:ext>
            </a:extLst>
          </p:cNvPr>
          <p:cNvCxnSpPr>
            <a:cxnSpLocks/>
            <a:stCxn id="45" idx="6"/>
            <a:endCxn id="44" idx="2"/>
          </p:cNvCxnSpPr>
          <p:nvPr/>
        </p:nvCxnSpPr>
        <p:spPr>
          <a:xfrm>
            <a:off x="6788896" y="1413186"/>
            <a:ext cx="1176752" cy="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4" name="文字方塊 63">
                <a:extLst>
                  <a:ext uri="{FF2B5EF4-FFF2-40B4-BE49-F238E27FC236}">
                    <a16:creationId xmlns:a16="http://schemas.microsoft.com/office/drawing/2014/main" id="{285CA46A-A5B8-4A77-81D4-9815614E2909}"/>
                  </a:ext>
                </a:extLst>
              </p:cNvPr>
              <p:cNvSpPr txBox="1"/>
              <p:nvPr/>
            </p:nvSpPr>
            <p:spPr>
              <a:xfrm>
                <a:off x="2598453" y="1105409"/>
                <a:ext cx="65146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>
          <p:sp>
            <p:nvSpPr>
              <p:cNvPr id="64" name="文字方塊 63">
                <a:extLst>
                  <a:ext uri="{FF2B5EF4-FFF2-40B4-BE49-F238E27FC236}">
                    <a16:creationId xmlns:a16="http://schemas.microsoft.com/office/drawing/2014/main" id="{285CA46A-A5B8-4A77-81D4-9815614E29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453" y="1105409"/>
                <a:ext cx="651460" cy="307777"/>
              </a:xfrm>
              <a:prstGeom prst="rect">
                <a:avLst/>
              </a:prstGeom>
              <a:blipFill>
                <a:blip r:embed="rId4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5" name="文字方塊 64">
                <a:extLst>
                  <a:ext uri="{FF2B5EF4-FFF2-40B4-BE49-F238E27FC236}">
                    <a16:creationId xmlns:a16="http://schemas.microsoft.com/office/drawing/2014/main" id="{A171B95F-AEEA-40D6-A2D3-304F9C1DC52E}"/>
                  </a:ext>
                </a:extLst>
              </p:cNvPr>
              <p:cNvSpPr txBox="1"/>
              <p:nvPr/>
            </p:nvSpPr>
            <p:spPr>
              <a:xfrm>
                <a:off x="4078703" y="1105409"/>
                <a:ext cx="65562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>
          <p:sp>
            <p:nvSpPr>
              <p:cNvPr id="65" name="文字方塊 64">
                <a:extLst>
                  <a:ext uri="{FF2B5EF4-FFF2-40B4-BE49-F238E27FC236}">
                    <a16:creationId xmlns:a16="http://schemas.microsoft.com/office/drawing/2014/main" id="{A171B95F-AEEA-40D6-A2D3-304F9C1DC5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8703" y="1105409"/>
                <a:ext cx="655629" cy="307777"/>
              </a:xfrm>
              <a:prstGeom prst="rect">
                <a:avLst/>
              </a:prstGeom>
              <a:blipFill>
                <a:blip r:embed="rId5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6" name="文字方塊 65">
                <a:extLst>
                  <a:ext uri="{FF2B5EF4-FFF2-40B4-BE49-F238E27FC236}">
                    <a16:creationId xmlns:a16="http://schemas.microsoft.com/office/drawing/2014/main" id="{F7283F9A-85FD-4A1F-9A86-C632CF9AEB14}"/>
                  </a:ext>
                </a:extLst>
              </p:cNvPr>
              <p:cNvSpPr txBox="1"/>
              <p:nvPr/>
            </p:nvSpPr>
            <p:spPr>
              <a:xfrm>
                <a:off x="5594300" y="1105408"/>
                <a:ext cx="65562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>
          <p:sp>
            <p:nvSpPr>
              <p:cNvPr id="66" name="文字方塊 65">
                <a:extLst>
                  <a:ext uri="{FF2B5EF4-FFF2-40B4-BE49-F238E27FC236}">
                    <a16:creationId xmlns:a16="http://schemas.microsoft.com/office/drawing/2014/main" id="{F7283F9A-85FD-4A1F-9A86-C632CF9AEB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4300" y="1105408"/>
                <a:ext cx="655629" cy="307777"/>
              </a:xfrm>
              <a:prstGeom prst="rect">
                <a:avLst/>
              </a:prstGeom>
              <a:blipFill>
                <a:blip r:embed="rId6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7" name="文字方塊 66">
                <a:extLst>
                  <a:ext uri="{FF2B5EF4-FFF2-40B4-BE49-F238E27FC236}">
                    <a16:creationId xmlns:a16="http://schemas.microsoft.com/office/drawing/2014/main" id="{AB156294-11F2-4375-A2B0-FB208E4CF085}"/>
                  </a:ext>
                </a:extLst>
              </p:cNvPr>
              <p:cNvSpPr txBox="1"/>
              <p:nvPr/>
            </p:nvSpPr>
            <p:spPr>
              <a:xfrm>
                <a:off x="7047825" y="1105408"/>
                <a:ext cx="64793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>
          <p:sp>
            <p:nvSpPr>
              <p:cNvPr id="67" name="文字方塊 66">
                <a:extLst>
                  <a:ext uri="{FF2B5EF4-FFF2-40B4-BE49-F238E27FC236}">
                    <a16:creationId xmlns:a16="http://schemas.microsoft.com/office/drawing/2014/main" id="{AB156294-11F2-4375-A2B0-FB208E4CF0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7825" y="1105408"/>
                <a:ext cx="647934" cy="307777"/>
              </a:xfrm>
              <a:prstGeom prst="rect">
                <a:avLst/>
              </a:prstGeom>
              <a:blipFill>
                <a:blip r:embed="rId7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直線單箭頭接點 67">
            <a:extLst>
              <a:ext uri="{FF2B5EF4-FFF2-40B4-BE49-F238E27FC236}">
                <a16:creationId xmlns:a16="http://schemas.microsoft.com/office/drawing/2014/main" id="{B1AAFD43-5A5C-4DDF-A510-78AF3B604B7B}"/>
              </a:ext>
            </a:extLst>
          </p:cNvPr>
          <p:cNvCxnSpPr>
            <a:cxnSpLocks/>
            <a:endCxn id="70" idx="1"/>
          </p:cNvCxnSpPr>
          <p:nvPr/>
        </p:nvCxnSpPr>
        <p:spPr>
          <a:xfrm>
            <a:off x="2553815" y="2043011"/>
            <a:ext cx="86125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單箭頭接點 68">
            <a:extLst>
              <a:ext uri="{FF2B5EF4-FFF2-40B4-BE49-F238E27FC236}">
                <a16:creationId xmlns:a16="http://schemas.microsoft.com/office/drawing/2014/main" id="{B0B24B3B-FCBD-4EF9-BAE7-A8E1E3EDFFDA}"/>
              </a:ext>
            </a:extLst>
          </p:cNvPr>
          <p:cNvCxnSpPr>
            <a:cxnSpLocks/>
            <a:stCxn id="72" idx="3"/>
          </p:cNvCxnSpPr>
          <p:nvPr/>
        </p:nvCxnSpPr>
        <p:spPr>
          <a:xfrm flipV="1">
            <a:off x="6956307" y="2043680"/>
            <a:ext cx="802769" cy="270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0" name="Picture 4" descr="Dataset Icon Multi Temporal Data Data Stock Vector (Royalty Free) 1316686355">
            <a:extLst>
              <a:ext uri="{FF2B5EF4-FFF2-40B4-BE49-F238E27FC236}">
                <a16:creationId xmlns:a16="http://schemas.microsoft.com/office/drawing/2014/main" id="{6BC2F324-A979-492B-B19F-63F92AA3DF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31" t="19171" r="24380" b="27451"/>
          <a:stretch/>
        </p:blipFill>
        <p:spPr bwMode="auto">
          <a:xfrm>
            <a:off x="3415065" y="1719011"/>
            <a:ext cx="563530" cy="6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4" descr="Dataset Icon Multi Temporal Data Data Stock Vector (Royalty Free) 1316686355">
            <a:extLst>
              <a:ext uri="{FF2B5EF4-FFF2-40B4-BE49-F238E27FC236}">
                <a16:creationId xmlns:a16="http://schemas.microsoft.com/office/drawing/2014/main" id="{8A72C9C2-178A-48BD-953D-FD9437EA0D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31" t="19171" r="24380" b="27451"/>
          <a:stretch/>
        </p:blipFill>
        <p:spPr bwMode="auto">
          <a:xfrm>
            <a:off x="4903921" y="1719011"/>
            <a:ext cx="563530" cy="6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4" descr="Dataset Icon Multi Temporal Data Data Stock Vector (Royalty Free) 1316686355">
            <a:extLst>
              <a:ext uri="{FF2B5EF4-FFF2-40B4-BE49-F238E27FC236}">
                <a16:creationId xmlns:a16="http://schemas.microsoft.com/office/drawing/2014/main" id="{D5338514-5108-4733-97A6-4A586EB424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31" t="19171" r="24380" b="27451"/>
          <a:stretch/>
        </p:blipFill>
        <p:spPr bwMode="auto">
          <a:xfrm>
            <a:off x="6392777" y="1722388"/>
            <a:ext cx="563530" cy="6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3" name="直線單箭頭接點 72">
            <a:extLst>
              <a:ext uri="{FF2B5EF4-FFF2-40B4-BE49-F238E27FC236}">
                <a16:creationId xmlns:a16="http://schemas.microsoft.com/office/drawing/2014/main" id="{677AA9FB-34BD-4D23-A04B-321CA205E13D}"/>
              </a:ext>
            </a:extLst>
          </p:cNvPr>
          <p:cNvCxnSpPr>
            <a:cxnSpLocks/>
            <a:stCxn id="70" idx="3"/>
            <a:endCxn id="71" idx="1"/>
          </p:cNvCxnSpPr>
          <p:nvPr/>
        </p:nvCxnSpPr>
        <p:spPr>
          <a:xfrm>
            <a:off x="3978595" y="2043011"/>
            <a:ext cx="92532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線單箭頭接點 73">
            <a:extLst>
              <a:ext uri="{FF2B5EF4-FFF2-40B4-BE49-F238E27FC236}">
                <a16:creationId xmlns:a16="http://schemas.microsoft.com/office/drawing/2014/main" id="{FF012206-175D-4FCA-AFC5-9A6B1959A902}"/>
              </a:ext>
            </a:extLst>
          </p:cNvPr>
          <p:cNvCxnSpPr>
            <a:cxnSpLocks/>
            <a:stCxn id="71" idx="3"/>
            <a:endCxn id="72" idx="1"/>
          </p:cNvCxnSpPr>
          <p:nvPr/>
        </p:nvCxnSpPr>
        <p:spPr>
          <a:xfrm>
            <a:off x="5467451" y="2043011"/>
            <a:ext cx="925326" cy="337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29791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圖片 17" descr="一張含有 無脊椎動物, 軟體動物, 黑暗 的圖片&#10;&#10;自動產生的描述">
            <a:extLst>
              <a:ext uri="{FF2B5EF4-FFF2-40B4-BE49-F238E27FC236}">
                <a16:creationId xmlns:a16="http://schemas.microsoft.com/office/drawing/2014/main" id="{2C8F2FA1-B08E-421C-878B-362DC990CE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9076" y="1611011"/>
            <a:ext cx="864000" cy="864000"/>
          </a:xfrm>
          <a:prstGeom prst="rect">
            <a:avLst/>
          </a:prstGeom>
        </p:spPr>
      </p:pic>
      <p:pic>
        <p:nvPicPr>
          <p:cNvPr id="14" name="圖片 13" descr="一張含有 齒輪, 火山口 的圖片&#10;&#10;自動產生的描述">
            <a:extLst>
              <a:ext uri="{FF2B5EF4-FFF2-40B4-BE49-F238E27FC236}">
                <a16:creationId xmlns:a16="http://schemas.microsoft.com/office/drawing/2014/main" id="{DF19EA61-6BF1-4E7C-BC6D-A7C06F7EF0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0077" y="1611011"/>
            <a:ext cx="864000" cy="86400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C78B05EB-464F-4971-B71C-C95872E7A8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chemeClr val="bg1"/>
                </a:solidFill>
                <a:highlight>
                  <a:srgbClr val="000000"/>
                </a:highlight>
              </a:rPr>
              <a:t> Method </a:t>
            </a:r>
            <a:r>
              <a:rPr lang="en-US" altLang="zh-TW" dirty="0">
                <a:solidFill>
                  <a:schemeClr val="bg1"/>
                </a:solidFill>
                <a:highlight>
                  <a:srgbClr val="FFFFFF"/>
                </a:highlight>
              </a:rPr>
              <a:t>d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E714C2AD-8FBA-453C-9F0E-4FEC4F33594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24</a:t>
            </a:fld>
            <a:endParaRPr lang="zh-TW" altLang="en-US" dirty="0"/>
          </a:p>
        </p:txBody>
      </p:sp>
      <p:sp>
        <p:nvSpPr>
          <p:cNvPr id="30" name="橢圓 29">
            <a:extLst>
              <a:ext uri="{FF2B5EF4-FFF2-40B4-BE49-F238E27FC236}">
                <a16:creationId xmlns:a16="http://schemas.microsoft.com/office/drawing/2014/main" id="{2BE7EE3C-36F4-491F-812D-2741468997D6}"/>
              </a:ext>
            </a:extLst>
          </p:cNvPr>
          <p:cNvSpPr>
            <a:spLocks noChangeAspect="1"/>
          </p:cNvSpPr>
          <p:nvPr/>
        </p:nvSpPr>
        <p:spPr>
          <a:xfrm>
            <a:off x="2067815" y="1269186"/>
            <a:ext cx="288000" cy="288000"/>
          </a:xfrm>
          <a:prstGeom prst="ellipse">
            <a:avLst/>
          </a:prstGeom>
          <a:solidFill>
            <a:schemeClr val="accent6"/>
          </a:solidFill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3" name="橢圓 32">
            <a:extLst>
              <a:ext uri="{FF2B5EF4-FFF2-40B4-BE49-F238E27FC236}">
                <a16:creationId xmlns:a16="http://schemas.microsoft.com/office/drawing/2014/main" id="{A3DBAC5D-0CF3-4D81-8FC3-5962F1BFC5FF}"/>
              </a:ext>
            </a:extLst>
          </p:cNvPr>
          <p:cNvSpPr>
            <a:spLocks noChangeAspect="1"/>
          </p:cNvSpPr>
          <p:nvPr/>
        </p:nvSpPr>
        <p:spPr>
          <a:xfrm>
            <a:off x="3543598" y="1269186"/>
            <a:ext cx="288000" cy="288000"/>
          </a:xfrm>
          <a:prstGeom prst="ellipse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5" name="橢圓 34">
            <a:extLst>
              <a:ext uri="{FF2B5EF4-FFF2-40B4-BE49-F238E27FC236}">
                <a16:creationId xmlns:a16="http://schemas.microsoft.com/office/drawing/2014/main" id="{87D6F693-E6F9-4C12-BF7F-4636EDCF1636}"/>
              </a:ext>
            </a:extLst>
          </p:cNvPr>
          <p:cNvSpPr>
            <a:spLocks noChangeAspect="1"/>
          </p:cNvSpPr>
          <p:nvPr/>
        </p:nvSpPr>
        <p:spPr>
          <a:xfrm>
            <a:off x="5019381" y="1269186"/>
            <a:ext cx="288000" cy="288000"/>
          </a:xfrm>
          <a:prstGeom prst="ellipse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6" name="橢圓 35">
            <a:extLst>
              <a:ext uri="{FF2B5EF4-FFF2-40B4-BE49-F238E27FC236}">
                <a16:creationId xmlns:a16="http://schemas.microsoft.com/office/drawing/2014/main" id="{4A1574D2-5069-4FE9-8063-5767E44A84FE}"/>
              </a:ext>
            </a:extLst>
          </p:cNvPr>
          <p:cNvSpPr>
            <a:spLocks noChangeAspect="1"/>
          </p:cNvSpPr>
          <p:nvPr/>
        </p:nvSpPr>
        <p:spPr>
          <a:xfrm>
            <a:off x="6495164" y="1269186"/>
            <a:ext cx="288000" cy="288000"/>
          </a:xfrm>
          <a:prstGeom prst="ellipse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8" name="橢圓 37">
            <a:extLst>
              <a:ext uri="{FF2B5EF4-FFF2-40B4-BE49-F238E27FC236}">
                <a16:creationId xmlns:a16="http://schemas.microsoft.com/office/drawing/2014/main" id="{12F85B56-C451-4BCB-A6C4-7B17D80CEE39}"/>
              </a:ext>
            </a:extLst>
          </p:cNvPr>
          <p:cNvSpPr>
            <a:spLocks noChangeAspect="1"/>
          </p:cNvSpPr>
          <p:nvPr/>
        </p:nvSpPr>
        <p:spPr>
          <a:xfrm>
            <a:off x="7965648" y="1269186"/>
            <a:ext cx="288000" cy="288000"/>
          </a:xfrm>
          <a:prstGeom prst="ellipse">
            <a:avLst/>
          </a:prstGeom>
          <a:solidFill>
            <a:schemeClr val="accent6"/>
          </a:solidFill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9" name="橢圓 38">
            <a:extLst>
              <a:ext uri="{FF2B5EF4-FFF2-40B4-BE49-F238E27FC236}">
                <a16:creationId xmlns:a16="http://schemas.microsoft.com/office/drawing/2014/main" id="{AFAC4FB9-E42D-460B-B1FE-53D6E1B38D15}"/>
              </a:ext>
            </a:extLst>
          </p:cNvPr>
          <p:cNvSpPr>
            <a:spLocks noChangeAspect="1"/>
          </p:cNvSpPr>
          <p:nvPr/>
        </p:nvSpPr>
        <p:spPr>
          <a:xfrm>
            <a:off x="6500896" y="1269186"/>
            <a:ext cx="288000" cy="288000"/>
          </a:xfrm>
          <a:prstGeom prst="ellipse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40" name="直線單箭頭接點 39">
            <a:extLst>
              <a:ext uri="{FF2B5EF4-FFF2-40B4-BE49-F238E27FC236}">
                <a16:creationId xmlns:a16="http://schemas.microsoft.com/office/drawing/2014/main" id="{7099E98F-207C-4E60-91BE-E68DD35FC9EB}"/>
              </a:ext>
            </a:extLst>
          </p:cNvPr>
          <p:cNvCxnSpPr>
            <a:stCxn id="30" idx="6"/>
            <a:endCxn id="33" idx="2"/>
          </p:cNvCxnSpPr>
          <p:nvPr/>
        </p:nvCxnSpPr>
        <p:spPr>
          <a:xfrm>
            <a:off x="2355815" y="1413186"/>
            <a:ext cx="1187783" cy="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單箭頭接點 40">
            <a:extLst>
              <a:ext uri="{FF2B5EF4-FFF2-40B4-BE49-F238E27FC236}">
                <a16:creationId xmlns:a16="http://schemas.microsoft.com/office/drawing/2014/main" id="{764C7EF7-7EBE-41B9-913B-10B08CF5963E}"/>
              </a:ext>
            </a:extLst>
          </p:cNvPr>
          <p:cNvCxnSpPr>
            <a:cxnSpLocks/>
            <a:stCxn id="33" idx="6"/>
            <a:endCxn id="35" idx="2"/>
          </p:cNvCxnSpPr>
          <p:nvPr/>
        </p:nvCxnSpPr>
        <p:spPr>
          <a:xfrm>
            <a:off x="3831598" y="1413186"/>
            <a:ext cx="1187783" cy="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單箭頭接點 41">
            <a:extLst>
              <a:ext uri="{FF2B5EF4-FFF2-40B4-BE49-F238E27FC236}">
                <a16:creationId xmlns:a16="http://schemas.microsoft.com/office/drawing/2014/main" id="{14405186-0E4B-4250-9134-45F1B57DE533}"/>
              </a:ext>
            </a:extLst>
          </p:cNvPr>
          <p:cNvCxnSpPr>
            <a:cxnSpLocks/>
            <a:stCxn id="35" idx="6"/>
            <a:endCxn id="39" idx="2"/>
          </p:cNvCxnSpPr>
          <p:nvPr/>
        </p:nvCxnSpPr>
        <p:spPr>
          <a:xfrm>
            <a:off x="5307381" y="1413186"/>
            <a:ext cx="1193515" cy="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單箭頭接點 42">
            <a:extLst>
              <a:ext uri="{FF2B5EF4-FFF2-40B4-BE49-F238E27FC236}">
                <a16:creationId xmlns:a16="http://schemas.microsoft.com/office/drawing/2014/main" id="{79C61DEF-109B-4ACB-B59B-1D69EE9DBE6B}"/>
              </a:ext>
            </a:extLst>
          </p:cNvPr>
          <p:cNvCxnSpPr>
            <a:cxnSpLocks/>
            <a:stCxn id="39" idx="6"/>
            <a:endCxn id="38" idx="2"/>
          </p:cNvCxnSpPr>
          <p:nvPr/>
        </p:nvCxnSpPr>
        <p:spPr>
          <a:xfrm>
            <a:off x="6788896" y="1413186"/>
            <a:ext cx="1176752" cy="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8" name="文字方塊 47">
                <a:extLst>
                  <a:ext uri="{FF2B5EF4-FFF2-40B4-BE49-F238E27FC236}">
                    <a16:creationId xmlns:a16="http://schemas.microsoft.com/office/drawing/2014/main" id="{FAB160E7-F76B-4457-B308-587F32BA3021}"/>
                  </a:ext>
                </a:extLst>
              </p:cNvPr>
              <p:cNvSpPr txBox="1"/>
              <p:nvPr/>
            </p:nvSpPr>
            <p:spPr>
              <a:xfrm>
                <a:off x="2598453" y="1105409"/>
                <a:ext cx="65146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>
          <p:sp>
            <p:nvSpPr>
              <p:cNvPr id="48" name="文字方塊 47">
                <a:extLst>
                  <a:ext uri="{FF2B5EF4-FFF2-40B4-BE49-F238E27FC236}">
                    <a16:creationId xmlns:a16="http://schemas.microsoft.com/office/drawing/2014/main" id="{FAB160E7-F76B-4457-B308-587F32BA30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453" y="1105409"/>
                <a:ext cx="651460" cy="307777"/>
              </a:xfrm>
              <a:prstGeom prst="rect">
                <a:avLst/>
              </a:prstGeom>
              <a:blipFill>
                <a:blip r:embed="rId4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9" name="文字方塊 48">
                <a:extLst>
                  <a:ext uri="{FF2B5EF4-FFF2-40B4-BE49-F238E27FC236}">
                    <a16:creationId xmlns:a16="http://schemas.microsoft.com/office/drawing/2014/main" id="{92772729-5FDE-416C-BF26-6CFAB59AFBA3}"/>
                  </a:ext>
                </a:extLst>
              </p:cNvPr>
              <p:cNvSpPr txBox="1"/>
              <p:nvPr/>
            </p:nvSpPr>
            <p:spPr>
              <a:xfrm>
                <a:off x="4078703" y="1105409"/>
                <a:ext cx="65562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>
          <p:sp>
            <p:nvSpPr>
              <p:cNvPr id="49" name="文字方塊 48">
                <a:extLst>
                  <a:ext uri="{FF2B5EF4-FFF2-40B4-BE49-F238E27FC236}">
                    <a16:creationId xmlns:a16="http://schemas.microsoft.com/office/drawing/2014/main" id="{92772729-5FDE-416C-BF26-6CFAB59AFB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8703" y="1105409"/>
                <a:ext cx="655629" cy="307777"/>
              </a:xfrm>
              <a:prstGeom prst="rect">
                <a:avLst/>
              </a:prstGeom>
              <a:blipFill>
                <a:blip r:embed="rId5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0" name="文字方塊 49">
                <a:extLst>
                  <a:ext uri="{FF2B5EF4-FFF2-40B4-BE49-F238E27FC236}">
                    <a16:creationId xmlns:a16="http://schemas.microsoft.com/office/drawing/2014/main" id="{95D419B5-72E5-4F44-A337-9CA63543E413}"/>
                  </a:ext>
                </a:extLst>
              </p:cNvPr>
              <p:cNvSpPr txBox="1"/>
              <p:nvPr/>
            </p:nvSpPr>
            <p:spPr>
              <a:xfrm>
                <a:off x="5594300" y="1105408"/>
                <a:ext cx="65562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>
          <p:sp>
            <p:nvSpPr>
              <p:cNvPr id="50" name="文字方塊 49">
                <a:extLst>
                  <a:ext uri="{FF2B5EF4-FFF2-40B4-BE49-F238E27FC236}">
                    <a16:creationId xmlns:a16="http://schemas.microsoft.com/office/drawing/2014/main" id="{95D419B5-72E5-4F44-A337-9CA63543E4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4300" y="1105408"/>
                <a:ext cx="655629" cy="307777"/>
              </a:xfrm>
              <a:prstGeom prst="rect">
                <a:avLst/>
              </a:prstGeom>
              <a:blipFill>
                <a:blip r:embed="rId6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2" name="文字方塊 51">
                <a:extLst>
                  <a:ext uri="{FF2B5EF4-FFF2-40B4-BE49-F238E27FC236}">
                    <a16:creationId xmlns:a16="http://schemas.microsoft.com/office/drawing/2014/main" id="{28BAD55F-0740-4715-A45E-0915B78AD60D}"/>
                  </a:ext>
                </a:extLst>
              </p:cNvPr>
              <p:cNvSpPr txBox="1"/>
              <p:nvPr/>
            </p:nvSpPr>
            <p:spPr>
              <a:xfrm>
                <a:off x="7047825" y="1105408"/>
                <a:ext cx="64793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>
          <p:sp>
            <p:nvSpPr>
              <p:cNvPr id="52" name="文字方塊 51">
                <a:extLst>
                  <a:ext uri="{FF2B5EF4-FFF2-40B4-BE49-F238E27FC236}">
                    <a16:creationId xmlns:a16="http://schemas.microsoft.com/office/drawing/2014/main" id="{28BAD55F-0740-4715-A45E-0915B78AD6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7825" y="1105408"/>
                <a:ext cx="647934" cy="307777"/>
              </a:xfrm>
              <a:prstGeom prst="rect">
                <a:avLst/>
              </a:prstGeom>
              <a:blipFill>
                <a:blip r:embed="rId7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5" name="直線單箭頭接點 54">
            <a:extLst>
              <a:ext uri="{FF2B5EF4-FFF2-40B4-BE49-F238E27FC236}">
                <a16:creationId xmlns:a16="http://schemas.microsoft.com/office/drawing/2014/main" id="{C6014B25-05F8-4F34-A178-B8AD0376A587}"/>
              </a:ext>
            </a:extLst>
          </p:cNvPr>
          <p:cNvCxnSpPr>
            <a:cxnSpLocks/>
            <a:endCxn id="57" idx="1"/>
          </p:cNvCxnSpPr>
          <p:nvPr/>
        </p:nvCxnSpPr>
        <p:spPr>
          <a:xfrm>
            <a:off x="2553815" y="2043011"/>
            <a:ext cx="86125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單箭頭接點 55">
            <a:extLst>
              <a:ext uri="{FF2B5EF4-FFF2-40B4-BE49-F238E27FC236}">
                <a16:creationId xmlns:a16="http://schemas.microsoft.com/office/drawing/2014/main" id="{04DE67EC-1FE9-48CE-9D3D-184D424ECFF5}"/>
              </a:ext>
            </a:extLst>
          </p:cNvPr>
          <p:cNvCxnSpPr>
            <a:cxnSpLocks/>
            <a:stCxn id="59" idx="3"/>
          </p:cNvCxnSpPr>
          <p:nvPr/>
        </p:nvCxnSpPr>
        <p:spPr>
          <a:xfrm flipV="1">
            <a:off x="6956307" y="2043680"/>
            <a:ext cx="802769" cy="270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Picture 4" descr="Dataset Icon Multi Temporal Data Data Stock Vector (Royalty Free) 1316686355">
            <a:extLst>
              <a:ext uri="{FF2B5EF4-FFF2-40B4-BE49-F238E27FC236}">
                <a16:creationId xmlns:a16="http://schemas.microsoft.com/office/drawing/2014/main" id="{C95F408D-3CD9-47FB-8CDF-4AD13B3ACE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31" t="19171" r="24380" b="27451"/>
          <a:stretch/>
        </p:blipFill>
        <p:spPr bwMode="auto">
          <a:xfrm>
            <a:off x="3415065" y="1719011"/>
            <a:ext cx="563530" cy="6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4" descr="Dataset Icon Multi Temporal Data Data Stock Vector (Royalty Free) 1316686355">
            <a:extLst>
              <a:ext uri="{FF2B5EF4-FFF2-40B4-BE49-F238E27FC236}">
                <a16:creationId xmlns:a16="http://schemas.microsoft.com/office/drawing/2014/main" id="{2064D64E-85C7-4542-A5E5-900D96EE25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31" t="19171" r="24380" b="27451"/>
          <a:stretch/>
        </p:blipFill>
        <p:spPr bwMode="auto">
          <a:xfrm>
            <a:off x="4903921" y="1719011"/>
            <a:ext cx="563530" cy="6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4" descr="Dataset Icon Multi Temporal Data Data Stock Vector (Royalty Free) 1316686355">
            <a:extLst>
              <a:ext uri="{FF2B5EF4-FFF2-40B4-BE49-F238E27FC236}">
                <a16:creationId xmlns:a16="http://schemas.microsoft.com/office/drawing/2014/main" id="{B124BCB0-4246-452C-A4E7-2B662F4B74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31" t="19171" r="24380" b="27451"/>
          <a:stretch/>
        </p:blipFill>
        <p:spPr bwMode="auto">
          <a:xfrm>
            <a:off x="6392777" y="1722388"/>
            <a:ext cx="563530" cy="6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0" name="直線單箭頭接點 59">
            <a:extLst>
              <a:ext uri="{FF2B5EF4-FFF2-40B4-BE49-F238E27FC236}">
                <a16:creationId xmlns:a16="http://schemas.microsoft.com/office/drawing/2014/main" id="{3BBAAC89-0BA0-4999-80F1-D1ACD7BEAA88}"/>
              </a:ext>
            </a:extLst>
          </p:cNvPr>
          <p:cNvCxnSpPr>
            <a:cxnSpLocks/>
            <a:stCxn id="57" idx="3"/>
            <a:endCxn id="58" idx="1"/>
          </p:cNvCxnSpPr>
          <p:nvPr/>
        </p:nvCxnSpPr>
        <p:spPr>
          <a:xfrm>
            <a:off x="3978595" y="2043011"/>
            <a:ext cx="92532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單箭頭接點 60">
            <a:extLst>
              <a:ext uri="{FF2B5EF4-FFF2-40B4-BE49-F238E27FC236}">
                <a16:creationId xmlns:a16="http://schemas.microsoft.com/office/drawing/2014/main" id="{B2783F9B-76E2-4EBF-9B78-8037CEF998A9}"/>
              </a:ext>
            </a:extLst>
          </p:cNvPr>
          <p:cNvCxnSpPr>
            <a:cxnSpLocks/>
            <a:stCxn id="58" idx="3"/>
            <a:endCxn id="59" idx="1"/>
          </p:cNvCxnSpPr>
          <p:nvPr/>
        </p:nvCxnSpPr>
        <p:spPr>
          <a:xfrm>
            <a:off x="5467451" y="2043011"/>
            <a:ext cx="925326" cy="337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B7A4AED1-F128-48B6-BB6B-282FFC5CA733}"/>
              </a:ext>
            </a:extLst>
          </p:cNvPr>
          <p:cNvSpPr txBox="1"/>
          <p:nvPr/>
        </p:nvSpPr>
        <p:spPr>
          <a:xfrm>
            <a:off x="19583" y="2537676"/>
            <a:ext cx="172468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Similarity between GM and transformed data</a:t>
            </a:r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8BC3E429-CA51-4CC0-8C7D-3B79B1260F19}"/>
              </a:ext>
            </a:extLst>
          </p:cNvPr>
          <p:cNvSpPr txBox="1"/>
          <p:nvPr/>
        </p:nvSpPr>
        <p:spPr>
          <a:xfrm>
            <a:off x="3415728" y="2753122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15%</a:t>
            </a:r>
            <a:endParaRPr lang="zh-TW" altLang="en-US" dirty="0"/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87605301-6515-48D4-BB4C-FE17E2D05255}"/>
              </a:ext>
            </a:extLst>
          </p:cNvPr>
          <p:cNvSpPr txBox="1"/>
          <p:nvPr/>
        </p:nvSpPr>
        <p:spPr>
          <a:xfrm>
            <a:off x="4891511" y="2753120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19%</a:t>
            </a:r>
            <a:endParaRPr lang="zh-TW" altLang="en-US" dirty="0"/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B2C5BF43-3E9E-4763-AA15-69C4C7CB510C}"/>
              </a:ext>
            </a:extLst>
          </p:cNvPr>
          <p:cNvSpPr txBox="1"/>
          <p:nvPr/>
        </p:nvSpPr>
        <p:spPr>
          <a:xfrm>
            <a:off x="6412568" y="2753121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65%</a:t>
            </a:r>
            <a:endParaRPr lang="zh-TW" altLang="en-US" dirty="0"/>
          </a:p>
        </p:txBody>
      </p:sp>
      <p:pic>
        <p:nvPicPr>
          <p:cNvPr id="20" name="圖片 19" descr="一張含有 文字 的圖片&#10;&#10;自動產生的描述">
            <a:extLst>
              <a:ext uri="{FF2B5EF4-FFF2-40B4-BE49-F238E27FC236}">
                <a16:creationId xmlns:a16="http://schemas.microsoft.com/office/drawing/2014/main" id="{ABB59630-D42C-4103-91C4-F6BA5FC10BF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80077" y="2475011"/>
            <a:ext cx="864000" cy="864000"/>
          </a:xfrm>
          <a:prstGeom prst="rect">
            <a:avLst/>
          </a:prstGeom>
        </p:spPr>
      </p:pic>
      <p:sp>
        <p:nvSpPr>
          <p:cNvPr id="5" name="箭號: 向下 4">
            <a:extLst>
              <a:ext uri="{FF2B5EF4-FFF2-40B4-BE49-F238E27FC236}">
                <a16:creationId xmlns:a16="http://schemas.microsoft.com/office/drawing/2014/main" id="{E42F3327-EE44-44F5-BEA3-467A82D34531}"/>
              </a:ext>
            </a:extLst>
          </p:cNvPr>
          <p:cNvSpPr/>
          <p:nvPr/>
        </p:nvSpPr>
        <p:spPr>
          <a:xfrm>
            <a:off x="3569404" y="2390378"/>
            <a:ext cx="55812" cy="19767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7" name="箭號: 向下 46">
            <a:extLst>
              <a:ext uri="{FF2B5EF4-FFF2-40B4-BE49-F238E27FC236}">
                <a16:creationId xmlns:a16="http://schemas.microsoft.com/office/drawing/2014/main" id="{3C242488-F4BC-4271-AA2E-857178258665}"/>
              </a:ext>
            </a:extLst>
          </p:cNvPr>
          <p:cNvSpPr/>
          <p:nvPr/>
        </p:nvSpPr>
        <p:spPr>
          <a:xfrm rot="10800000">
            <a:off x="3696830" y="2579785"/>
            <a:ext cx="55814" cy="19767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3" name="箭號: 向下 52">
            <a:extLst>
              <a:ext uri="{FF2B5EF4-FFF2-40B4-BE49-F238E27FC236}">
                <a16:creationId xmlns:a16="http://schemas.microsoft.com/office/drawing/2014/main" id="{4B804662-A2A1-44A6-8A85-67563D79F585}"/>
              </a:ext>
            </a:extLst>
          </p:cNvPr>
          <p:cNvSpPr/>
          <p:nvPr/>
        </p:nvSpPr>
        <p:spPr>
          <a:xfrm>
            <a:off x="5066491" y="2390378"/>
            <a:ext cx="55812" cy="19767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54" name="箭號: 向下 53">
            <a:extLst>
              <a:ext uri="{FF2B5EF4-FFF2-40B4-BE49-F238E27FC236}">
                <a16:creationId xmlns:a16="http://schemas.microsoft.com/office/drawing/2014/main" id="{79A392A5-86CA-4AFA-8ADB-CD6D3F2276AD}"/>
              </a:ext>
            </a:extLst>
          </p:cNvPr>
          <p:cNvSpPr/>
          <p:nvPr/>
        </p:nvSpPr>
        <p:spPr>
          <a:xfrm rot="10800000">
            <a:off x="5193917" y="2579785"/>
            <a:ext cx="55814" cy="19767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2" name="箭號: 向下 61">
            <a:extLst>
              <a:ext uri="{FF2B5EF4-FFF2-40B4-BE49-F238E27FC236}">
                <a16:creationId xmlns:a16="http://schemas.microsoft.com/office/drawing/2014/main" id="{07AD55EA-D62D-499D-A168-96D0C4D10D0B}"/>
              </a:ext>
            </a:extLst>
          </p:cNvPr>
          <p:cNvSpPr/>
          <p:nvPr/>
        </p:nvSpPr>
        <p:spPr>
          <a:xfrm>
            <a:off x="6578108" y="2390378"/>
            <a:ext cx="55812" cy="19767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63" name="箭號: 向下 62">
            <a:extLst>
              <a:ext uri="{FF2B5EF4-FFF2-40B4-BE49-F238E27FC236}">
                <a16:creationId xmlns:a16="http://schemas.microsoft.com/office/drawing/2014/main" id="{815DE25B-D032-40E6-ABF6-8481F560E3CE}"/>
              </a:ext>
            </a:extLst>
          </p:cNvPr>
          <p:cNvSpPr/>
          <p:nvPr/>
        </p:nvSpPr>
        <p:spPr>
          <a:xfrm rot="10800000">
            <a:off x="6705534" y="2579785"/>
            <a:ext cx="55814" cy="19767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65" name="圖片 64" descr="一張含有 文字, 齒輪 的圖片&#10;&#10;自動產生的描述">
            <a:extLst>
              <a:ext uri="{FF2B5EF4-FFF2-40B4-BE49-F238E27FC236}">
                <a16:creationId xmlns:a16="http://schemas.microsoft.com/office/drawing/2014/main" id="{EE1C673E-7E6B-4D06-ADD7-EFFAC00D567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80077" y="3442314"/>
            <a:ext cx="864000" cy="864000"/>
          </a:xfrm>
          <a:prstGeom prst="rect">
            <a:avLst/>
          </a:prstGeom>
        </p:spPr>
      </p:pic>
      <p:sp>
        <p:nvSpPr>
          <p:cNvPr id="66" name="文字方塊 65">
            <a:extLst>
              <a:ext uri="{FF2B5EF4-FFF2-40B4-BE49-F238E27FC236}">
                <a16:creationId xmlns:a16="http://schemas.microsoft.com/office/drawing/2014/main" id="{39085313-E5E0-4EEF-8AB5-670C2EFBD9F5}"/>
              </a:ext>
            </a:extLst>
          </p:cNvPr>
          <p:cNvSpPr txBox="1"/>
          <p:nvPr/>
        </p:nvSpPr>
        <p:spPr>
          <a:xfrm>
            <a:off x="3415728" y="3705437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85%</a:t>
            </a:r>
            <a:endParaRPr lang="zh-TW" altLang="en-US" dirty="0"/>
          </a:p>
        </p:txBody>
      </p:sp>
      <p:sp>
        <p:nvSpPr>
          <p:cNvPr id="67" name="文字方塊 66">
            <a:extLst>
              <a:ext uri="{FF2B5EF4-FFF2-40B4-BE49-F238E27FC236}">
                <a16:creationId xmlns:a16="http://schemas.microsoft.com/office/drawing/2014/main" id="{28641290-A552-43FC-956D-9EB78F69B9C7}"/>
              </a:ext>
            </a:extLst>
          </p:cNvPr>
          <p:cNvSpPr txBox="1"/>
          <p:nvPr/>
        </p:nvSpPr>
        <p:spPr>
          <a:xfrm>
            <a:off x="4891511" y="3705435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89%</a:t>
            </a:r>
            <a:endParaRPr lang="zh-TW" altLang="en-US" dirty="0"/>
          </a:p>
        </p:txBody>
      </p:sp>
      <p:sp>
        <p:nvSpPr>
          <p:cNvPr id="68" name="文字方塊 67">
            <a:extLst>
              <a:ext uri="{FF2B5EF4-FFF2-40B4-BE49-F238E27FC236}">
                <a16:creationId xmlns:a16="http://schemas.microsoft.com/office/drawing/2014/main" id="{33A3049C-E51B-4C94-B166-8C1B2F12F6B8}"/>
              </a:ext>
            </a:extLst>
          </p:cNvPr>
          <p:cNvSpPr txBox="1"/>
          <p:nvPr/>
        </p:nvSpPr>
        <p:spPr>
          <a:xfrm>
            <a:off x="6412568" y="3705436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85%</a:t>
            </a:r>
            <a:endParaRPr lang="zh-TW" altLang="en-US" dirty="0"/>
          </a:p>
        </p:txBody>
      </p:sp>
      <p:sp>
        <p:nvSpPr>
          <p:cNvPr id="69" name="箭號: 向下 68">
            <a:extLst>
              <a:ext uri="{FF2B5EF4-FFF2-40B4-BE49-F238E27FC236}">
                <a16:creationId xmlns:a16="http://schemas.microsoft.com/office/drawing/2014/main" id="{90808E0F-CC6F-4486-9477-EE303058E36D}"/>
              </a:ext>
            </a:extLst>
          </p:cNvPr>
          <p:cNvSpPr/>
          <p:nvPr/>
        </p:nvSpPr>
        <p:spPr>
          <a:xfrm>
            <a:off x="3569404" y="3342693"/>
            <a:ext cx="55812" cy="19767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70" name="箭號: 向下 69">
            <a:extLst>
              <a:ext uri="{FF2B5EF4-FFF2-40B4-BE49-F238E27FC236}">
                <a16:creationId xmlns:a16="http://schemas.microsoft.com/office/drawing/2014/main" id="{3E7F8917-4437-4D7B-A241-6BF604F1208A}"/>
              </a:ext>
            </a:extLst>
          </p:cNvPr>
          <p:cNvSpPr/>
          <p:nvPr/>
        </p:nvSpPr>
        <p:spPr>
          <a:xfrm rot="10800000">
            <a:off x="3696830" y="3532100"/>
            <a:ext cx="55814" cy="19767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1" name="箭號: 向下 70">
            <a:extLst>
              <a:ext uri="{FF2B5EF4-FFF2-40B4-BE49-F238E27FC236}">
                <a16:creationId xmlns:a16="http://schemas.microsoft.com/office/drawing/2014/main" id="{353D0410-3608-4750-A8F0-7B2EFB69604F}"/>
              </a:ext>
            </a:extLst>
          </p:cNvPr>
          <p:cNvSpPr/>
          <p:nvPr/>
        </p:nvSpPr>
        <p:spPr>
          <a:xfrm>
            <a:off x="5066491" y="3342693"/>
            <a:ext cx="55812" cy="19767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72" name="箭號: 向下 71">
            <a:extLst>
              <a:ext uri="{FF2B5EF4-FFF2-40B4-BE49-F238E27FC236}">
                <a16:creationId xmlns:a16="http://schemas.microsoft.com/office/drawing/2014/main" id="{3952D311-86B5-473B-BB67-A0C4237FA13A}"/>
              </a:ext>
            </a:extLst>
          </p:cNvPr>
          <p:cNvSpPr/>
          <p:nvPr/>
        </p:nvSpPr>
        <p:spPr>
          <a:xfrm rot="10800000">
            <a:off x="5193917" y="3532100"/>
            <a:ext cx="55814" cy="19767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3" name="箭號: 向下 72">
            <a:extLst>
              <a:ext uri="{FF2B5EF4-FFF2-40B4-BE49-F238E27FC236}">
                <a16:creationId xmlns:a16="http://schemas.microsoft.com/office/drawing/2014/main" id="{4558BCC7-3660-4276-87DD-4B02BE0DA9AD}"/>
              </a:ext>
            </a:extLst>
          </p:cNvPr>
          <p:cNvSpPr/>
          <p:nvPr/>
        </p:nvSpPr>
        <p:spPr>
          <a:xfrm>
            <a:off x="6578108" y="3342693"/>
            <a:ext cx="55812" cy="19767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74" name="箭號: 向下 73">
            <a:extLst>
              <a:ext uri="{FF2B5EF4-FFF2-40B4-BE49-F238E27FC236}">
                <a16:creationId xmlns:a16="http://schemas.microsoft.com/office/drawing/2014/main" id="{9A9627BD-8D49-4318-83C2-8F39801C1050}"/>
              </a:ext>
            </a:extLst>
          </p:cNvPr>
          <p:cNvSpPr/>
          <p:nvPr/>
        </p:nvSpPr>
        <p:spPr>
          <a:xfrm rot="10800000">
            <a:off x="6705534" y="3532100"/>
            <a:ext cx="55814" cy="19767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5" name="文字方塊 74">
            <a:extLst>
              <a:ext uri="{FF2B5EF4-FFF2-40B4-BE49-F238E27FC236}">
                <a16:creationId xmlns:a16="http://schemas.microsoft.com/office/drawing/2014/main" id="{42C0F7DD-263B-448C-81D6-76B92AFD66BB}"/>
              </a:ext>
            </a:extLst>
          </p:cNvPr>
          <p:cNvSpPr txBox="1"/>
          <p:nvPr/>
        </p:nvSpPr>
        <p:spPr>
          <a:xfrm>
            <a:off x="0" y="3504982"/>
            <a:ext cx="172468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Similarity between WM and transformed data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33475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-3.45679E-6 L 0.64583 -0.00061 " pathEditMode="relative" rAng="0" ptsTypes="AA">
                                      <p:cBhvr>
                                        <p:cTn id="6" dur="4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292" y="-3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3.58025E-6 L 0.64583 -0.00463 " pathEditMode="relative" rAng="0" ptsTypes="AA">
                                      <p:cBhvr>
                                        <p:cTn id="8" dur="4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292" y="-247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42" presetClass="path" presetSubtype="0" accel="10000" decel="5000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-1.66667E-6 9.87654E-7 L -0.00017 -0.03673 " pathEditMode="relative" rAng="0" ptsTypes="AA">
                                      <p:cBhvr>
                                        <p:cTn id="2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" y="-1852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accel="10000" decel="1000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-2.77778E-6 -6.17284E-7 L -0.00034 0.0358 " pathEditMode="relative" rAng="0" ptsTypes="AA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" y="1790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2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2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1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1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42" presetClass="path" presetSubtype="0" accel="10000" decel="5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3.05556E-6 9.87654E-7 L -0.00018 -0.03673 " pathEditMode="relative" rAng="0" ptsTypes="AA">
                                      <p:cBhvr>
                                        <p:cTn id="3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" y="-1852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42" presetClass="path" presetSubtype="0" accel="10000" decel="1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1.94444E-6 -6.17284E-7 L -0.00035 0.0358 " pathEditMode="relative" rAng="0" ptsTypes="AA">
                                      <p:cBhvr>
                                        <p:cTn id="3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" y="1790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2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2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1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1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42" presetClass="path" presetSubtype="0" accel="10000" decel="50000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animMotion origin="layout" path="M -4.72222E-6 9.87654E-7 L -0.00017 -0.03673 " pathEditMode="relative" rAng="0" ptsTypes="AA">
                                      <p:cBhvr>
                                        <p:cTn id="44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" y="-1852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42" presetClass="path" presetSubtype="0" accel="10000" decel="10000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animMotion origin="layout" path="M 4.16667E-6 -6.17284E-7 L -0.00035 0.0358 " pathEditMode="relative" rAng="0" ptsTypes="AA">
                                      <p:cBhvr>
                                        <p:cTn id="46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" y="1790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2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2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42" presetClass="path" presetSubtype="0" accel="10000" decel="5000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-1.66667E-6 -4.19753E-6 L -0.00017 -0.03672 " pathEditMode="relative" rAng="0" ptsTypes="AA">
                                      <p:cBhvr>
                                        <p:cTn id="62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" y="-1852"/>
                                    </p:animMotion>
                                  </p:childTnLst>
                                </p:cTn>
                              </p:par>
                              <p:par>
                                <p:cTn id="63" presetID="42" presetClass="path" presetSubtype="0" accel="10000" decel="1000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-2.77778E-6 4.19753E-6 L -0.00034 0.0358 " pathEditMode="relative" rAng="0" ptsTypes="AA">
                                      <p:cBhvr>
                                        <p:cTn id="64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" y="1790"/>
                                    </p:animMotion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2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2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1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1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42" presetClass="path" presetSubtype="0" accel="10000" decel="5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3.05556E-6 -4.19753E-6 L -0.00018 -0.03672 " pathEditMode="relative" rAng="0" ptsTypes="AA">
                                      <p:cBhvr>
                                        <p:cTn id="74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" y="-1852"/>
                                    </p:animMotion>
                                  </p:childTnLst>
                                </p:cTn>
                              </p:par>
                              <p:par>
                                <p:cTn id="75" presetID="42" presetClass="path" presetSubtype="0" accel="10000" decel="1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1.94444E-6 4.19753E-6 L -0.00035 0.0358 " pathEditMode="relative" rAng="0" ptsTypes="AA">
                                      <p:cBhvr>
                                        <p:cTn id="76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" y="1790"/>
                                    </p:animMotion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2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grpId="2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1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1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42" presetClass="path" presetSubtype="0" accel="10000" decel="50000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animMotion origin="layout" path="M -4.72222E-6 -4.19753E-6 L -0.00017 -0.03672 " pathEditMode="relative" rAng="0" ptsTypes="AA">
                                      <p:cBhvr>
                                        <p:cTn id="86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" y="-1852"/>
                                    </p:animMotion>
                                  </p:childTnLst>
                                </p:cTn>
                              </p:par>
                              <p:par>
                                <p:cTn id="87" presetID="42" presetClass="path" presetSubtype="0" accel="10000" decel="10000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animMotion origin="layout" path="M 4.16667E-6 4.19753E-6 L -0.00035 0.0358 " pathEditMode="relative" rAng="0" ptsTypes="AA">
                                      <p:cBhvr>
                                        <p:cTn id="88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" y="1790"/>
                                    </p:animMotion>
                                  </p:childTnLst>
                                </p:cTn>
                              </p:par>
                              <p:par>
                                <p:cTn id="89" presetID="1" presetClass="exit" presetSubtype="0" fill="hold" grpId="2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grpId="2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4" grpId="0"/>
      <p:bldP spid="46" grpId="0"/>
      <p:bldP spid="5" grpId="0" animBg="1"/>
      <p:bldP spid="5" grpId="1" animBg="1"/>
      <p:bldP spid="5" grpId="2" animBg="1"/>
      <p:bldP spid="47" grpId="0" animBg="1"/>
      <p:bldP spid="47" grpId="1" animBg="1"/>
      <p:bldP spid="47" grpId="2" animBg="1"/>
      <p:bldP spid="53" grpId="0" animBg="1"/>
      <p:bldP spid="53" grpId="1" animBg="1"/>
      <p:bldP spid="53" grpId="2" animBg="1"/>
      <p:bldP spid="54" grpId="0" animBg="1"/>
      <p:bldP spid="54" grpId="1" animBg="1"/>
      <p:bldP spid="54" grpId="2" animBg="1"/>
      <p:bldP spid="62" grpId="0" animBg="1"/>
      <p:bldP spid="62" grpId="1" animBg="1"/>
      <p:bldP spid="62" grpId="2" animBg="1"/>
      <p:bldP spid="63" grpId="0" animBg="1"/>
      <p:bldP spid="63" grpId="1" animBg="1"/>
      <p:bldP spid="63" grpId="2" animBg="1"/>
      <p:bldP spid="66" grpId="0"/>
      <p:bldP spid="67" grpId="0"/>
      <p:bldP spid="68" grpId="0"/>
      <p:bldP spid="69" grpId="0" animBg="1"/>
      <p:bldP spid="69" grpId="1" animBg="1"/>
      <p:bldP spid="69" grpId="2" animBg="1"/>
      <p:bldP spid="70" grpId="0" animBg="1"/>
      <p:bldP spid="70" grpId="1" animBg="1"/>
      <p:bldP spid="70" grpId="2" animBg="1"/>
      <p:bldP spid="71" grpId="0" animBg="1"/>
      <p:bldP spid="71" grpId="1" animBg="1"/>
      <p:bldP spid="71" grpId="2" animBg="1"/>
      <p:bldP spid="72" grpId="0" animBg="1"/>
      <p:bldP spid="72" grpId="1" animBg="1"/>
      <p:bldP spid="72" grpId="2" animBg="1"/>
      <p:bldP spid="73" grpId="0" animBg="1"/>
      <p:bldP spid="73" grpId="1" animBg="1"/>
      <p:bldP spid="73" grpId="2" animBg="1"/>
      <p:bldP spid="74" grpId="0" animBg="1"/>
      <p:bldP spid="74" grpId="1" animBg="1"/>
      <p:bldP spid="74" grpId="2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圖片 17" descr="一張含有 無脊椎動物, 軟體動物, 黑暗 的圖片&#10;&#10;自動產生的描述">
            <a:extLst>
              <a:ext uri="{FF2B5EF4-FFF2-40B4-BE49-F238E27FC236}">
                <a16:creationId xmlns:a16="http://schemas.microsoft.com/office/drawing/2014/main" id="{2C8F2FA1-B08E-421C-878B-362DC990CE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9076" y="1611011"/>
            <a:ext cx="864000" cy="864000"/>
          </a:xfrm>
          <a:prstGeom prst="rect">
            <a:avLst/>
          </a:prstGeom>
        </p:spPr>
      </p:pic>
      <p:pic>
        <p:nvPicPr>
          <p:cNvPr id="14" name="圖片 13" descr="一張含有 齒輪, 火山口 的圖片&#10;&#10;自動產生的描述">
            <a:extLst>
              <a:ext uri="{FF2B5EF4-FFF2-40B4-BE49-F238E27FC236}">
                <a16:creationId xmlns:a16="http://schemas.microsoft.com/office/drawing/2014/main" id="{DF19EA61-6BF1-4E7C-BC6D-A7C06F7EF0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0077" y="1611011"/>
            <a:ext cx="864000" cy="86400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C78B05EB-464F-4971-B71C-C95872E7A8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chemeClr val="bg1"/>
                </a:solidFill>
                <a:highlight>
                  <a:srgbClr val="000000"/>
                </a:highlight>
              </a:rPr>
              <a:t> Method </a:t>
            </a:r>
            <a:r>
              <a:rPr lang="en-US" altLang="zh-TW" dirty="0">
                <a:solidFill>
                  <a:schemeClr val="bg1"/>
                </a:solidFill>
                <a:highlight>
                  <a:srgbClr val="FFFFFF"/>
                </a:highlight>
              </a:rPr>
              <a:t>d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E714C2AD-8FBA-453C-9F0E-4FEC4F33594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25</a:t>
            </a:fld>
            <a:endParaRPr lang="zh-TW" altLang="en-US" dirty="0"/>
          </a:p>
        </p:txBody>
      </p:sp>
      <p:sp>
        <p:nvSpPr>
          <p:cNvPr id="30" name="橢圓 29">
            <a:extLst>
              <a:ext uri="{FF2B5EF4-FFF2-40B4-BE49-F238E27FC236}">
                <a16:creationId xmlns:a16="http://schemas.microsoft.com/office/drawing/2014/main" id="{2BE7EE3C-36F4-491F-812D-2741468997D6}"/>
              </a:ext>
            </a:extLst>
          </p:cNvPr>
          <p:cNvSpPr>
            <a:spLocks noChangeAspect="1"/>
          </p:cNvSpPr>
          <p:nvPr/>
        </p:nvSpPr>
        <p:spPr>
          <a:xfrm>
            <a:off x="2067815" y="1269186"/>
            <a:ext cx="288000" cy="288000"/>
          </a:xfrm>
          <a:prstGeom prst="ellipse">
            <a:avLst/>
          </a:prstGeom>
          <a:solidFill>
            <a:schemeClr val="accent6"/>
          </a:solidFill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3" name="橢圓 32">
            <a:extLst>
              <a:ext uri="{FF2B5EF4-FFF2-40B4-BE49-F238E27FC236}">
                <a16:creationId xmlns:a16="http://schemas.microsoft.com/office/drawing/2014/main" id="{A3DBAC5D-0CF3-4D81-8FC3-5962F1BFC5FF}"/>
              </a:ext>
            </a:extLst>
          </p:cNvPr>
          <p:cNvSpPr>
            <a:spLocks noChangeAspect="1"/>
          </p:cNvSpPr>
          <p:nvPr/>
        </p:nvSpPr>
        <p:spPr>
          <a:xfrm>
            <a:off x="3543598" y="1269186"/>
            <a:ext cx="288000" cy="288000"/>
          </a:xfrm>
          <a:prstGeom prst="ellipse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5" name="橢圓 34">
            <a:extLst>
              <a:ext uri="{FF2B5EF4-FFF2-40B4-BE49-F238E27FC236}">
                <a16:creationId xmlns:a16="http://schemas.microsoft.com/office/drawing/2014/main" id="{87D6F693-E6F9-4C12-BF7F-4636EDCF1636}"/>
              </a:ext>
            </a:extLst>
          </p:cNvPr>
          <p:cNvSpPr>
            <a:spLocks noChangeAspect="1"/>
          </p:cNvSpPr>
          <p:nvPr/>
        </p:nvSpPr>
        <p:spPr>
          <a:xfrm>
            <a:off x="5019381" y="1269186"/>
            <a:ext cx="288000" cy="288000"/>
          </a:xfrm>
          <a:prstGeom prst="ellipse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6" name="橢圓 35">
            <a:extLst>
              <a:ext uri="{FF2B5EF4-FFF2-40B4-BE49-F238E27FC236}">
                <a16:creationId xmlns:a16="http://schemas.microsoft.com/office/drawing/2014/main" id="{4A1574D2-5069-4FE9-8063-5767E44A84FE}"/>
              </a:ext>
            </a:extLst>
          </p:cNvPr>
          <p:cNvSpPr>
            <a:spLocks noChangeAspect="1"/>
          </p:cNvSpPr>
          <p:nvPr/>
        </p:nvSpPr>
        <p:spPr>
          <a:xfrm>
            <a:off x="6495164" y="1269186"/>
            <a:ext cx="288000" cy="288000"/>
          </a:xfrm>
          <a:prstGeom prst="ellipse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8" name="橢圓 37">
            <a:extLst>
              <a:ext uri="{FF2B5EF4-FFF2-40B4-BE49-F238E27FC236}">
                <a16:creationId xmlns:a16="http://schemas.microsoft.com/office/drawing/2014/main" id="{12F85B56-C451-4BCB-A6C4-7B17D80CEE39}"/>
              </a:ext>
            </a:extLst>
          </p:cNvPr>
          <p:cNvSpPr>
            <a:spLocks noChangeAspect="1"/>
          </p:cNvSpPr>
          <p:nvPr/>
        </p:nvSpPr>
        <p:spPr>
          <a:xfrm>
            <a:off x="7965648" y="1269186"/>
            <a:ext cx="288000" cy="288000"/>
          </a:xfrm>
          <a:prstGeom prst="ellipse">
            <a:avLst/>
          </a:prstGeom>
          <a:solidFill>
            <a:schemeClr val="accent6"/>
          </a:solidFill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9" name="橢圓 38">
            <a:extLst>
              <a:ext uri="{FF2B5EF4-FFF2-40B4-BE49-F238E27FC236}">
                <a16:creationId xmlns:a16="http://schemas.microsoft.com/office/drawing/2014/main" id="{AFAC4FB9-E42D-460B-B1FE-53D6E1B38D15}"/>
              </a:ext>
            </a:extLst>
          </p:cNvPr>
          <p:cNvSpPr>
            <a:spLocks noChangeAspect="1"/>
          </p:cNvSpPr>
          <p:nvPr/>
        </p:nvSpPr>
        <p:spPr>
          <a:xfrm>
            <a:off x="6500896" y="1269186"/>
            <a:ext cx="288000" cy="288000"/>
          </a:xfrm>
          <a:prstGeom prst="ellipse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40" name="直線單箭頭接點 39">
            <a:extLst>
              <a:ext uri="{FF2B5EF4-FFF2-40B4-BE49-F238E27FC236}">
                <a16:creationId xmlns:a16="http://schemas.microsoft.com/office/drawing/2014/main" id="{7099E98F-207C-4E60-91BE-E68DD35FC9EB}"/>
              </a:ext>
            </a:extLst>
          </p:cNvPr>
          <p:cNvCxnSpPr>
            <a:stCxn id="30" idx="6"/>
            <a:endCxn id="33" idx="2"/>
          </p:cNvCxnSpPr>
          <p:nvPr/>
        </p:nvCxnSpPr>
        <p:spPr>
          <a:xfrm>
            <a:off x="2355815" y="1413186"/>
            <a:ext cx="1187783" cy="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單箭頭接點 40">
            <a:extLst>
              <a:ext uri="{FF2B5EF4-FFF2-40B4-BE49-F238E27FC236}">
                <a16:creationId xmlns:a16="http://schemas.microsoft.com/office/drawing/2014/main" id="{764C7EF7-7EBE-41B9-913B-10B08CF5963E}"/>
              </a:ext>
            </a:extLst>
          </p:cNvPr>
          <p:cNvCxnSpPr>
            <a:cxnSpLocks/>
            <a:stCxn id="33" idx="6"/>
            <a:endCxn id="35" idx="2"/>
          </p:cNvCxnSpPr>
          <p:nvPr/>
        </p:nvCxnSpPr>
        <p:spPr>
          <a:xfrm>
            <a:off x="3831598" y="1413186"/>
            <a:ext cx="1187783" cy="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單箭頭接點 41">
            <a:extLst>
              <a:ext uri="{FF2B5EF4-FFF2-40B4-BE49-F238E27FC236}">
                <a16:creationId xmlns:a16="http://schemas.microsoft.com/office/drawing/2014/main" id="{14405186-0E4B-4250-9134-45F1B57DE533}"/>
              </a:ext>
            </a:extLst>
          </p:cNvPr>
          <p:cNvCxnSpPr>
            <a:cxnSpLocks/>
            <a:stCxn id="35" idx="6"/>
            <a:endCxn id="39" idx="2"/>
          </p:cNvCxnSpPr>
          <p:nvPr/>
        </p:nvCxnSpPr>
        <p:spPr>
          <a:xfrm>
            <a:off x="5307381" y="1413186"/>
            <a:ext cx="1193515" cy="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單箭頭接點 42">
            <a:extLst>
              <a:ext uri="{FF2B5EF4-FFF2-40B4-BE49-F238E27FC236}">
                <a16:creationId xmlns:a16="http://schemas.microsoft.com/office/drawing/2014/main" id="{79C61DEF-109B-4ACB-B59B-1D69EE9DBE6B}"/>
              </a:ext>
            </a:extLst>
          </p:cNvPr>
          <p:cNvCxnSpPr>
            <a:cxnSpLocks/>
            <a:stCxn id="39" idx="6"/>
            <a:endCxn id="38" idx="2"/>
          </p:cNvCxnSpPr>
          <p:nvPr/>
        </p:nvCxnSpPr>
        <p:spPr>
          <a:xfrm>
            <a:off x="6788896" y="1413186"/>
            <a:ext cx="1176752" cy="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8" name="文字方塊 47">
                <a:extLst>
                  <a:ext uri="{FF2B5EF4-FFF2-40B4-BE49-F238E27FC236}">
                    <a16:creationId xmlns:a16="http://schemas.microsoft.com/office/drawing/2014/main" id="{FAB160E7-F76B-4457-B308-587F32BA3021}"/>
                  </a:ext>
                </a:extLst>
              </p:cNvPr>
              <p:cNvSpPr txBox="1"/>
              <p:nvPr/>
            </p:nvSpPr>
            <p:spPr>
              <a:xfrm>
                <a:off x="2598453" y="1105409"/>
                <a:ext cx="65146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>
          <p:sp>
            <p:nvSpPr>
              <p:cNvPr id="48" name="文字方塊 47">
                <a:extLst>
                  <a:ext uri="{FF2B5EF4-FFF2-40B4-BE49-F238E27FC236}">
                    <a16:creationId xmlns:a16="http://schemas.microsoft.com/office/drawing/2014/main" id="{FAB160E7-F76B-4457-B308-587F32BA30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453" y="1105409"/>
                <a:ext cx="651460" cy="307777"/>
              </a:xfrm>
              <a:prstGeom prst="rect">
                <a:avLst/>
              </a:prstGeom>
              <a:blipFill>
                <a:blip r:embed="rId4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9" name="文字方塊 48">
                <a:extLst>
                  <a:ext uri="{FF2B5EF4-FFF2-40B4-BE49-F238E27FC236}">
                    <a16:creationId xmlns:a16="http://schemas.microsoft.com/office/drawing/2014/main" id="{92772729-5FDE-416C-BF26-6CFAB59AFBA3}"/>
                  </a:ext>
                </a:extLst>
              </p:cNvPr>
              <p:cNvSpPr txBox="1"/>
              <p:nvPr/>
            </p:nvSpPr>
            <p:spPr>
              <a:xfrm>
                <a:off x="4078703" y="1105409"/>
                <a:ext cx="65562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>
          <p:sp>
            <p:nvSpPr>
              <p:cNvPr id="49" name="文字方塊 48">
                <a:extLst>
                  <a:ext uri="{FF2B5EF4-FFF2-40B4-BE49-F238E27FC236}">
                    <a16:creationId xmlns:a16="http://schemas.microsoft.com/office/drawing/2014/main" id="{92772729-5FDE-416C-BF26-6CFAB59AFB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8703" y="1105409"/>
                <a:ext cx="655629" cy="307777"/>
              </a:xfrm>
              <a:prstGeom prst="rect">
                <a:avLst/>
              </a:prstGeom>
              <a:blipFill>
                <a:blip r:embed="rId5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0" name="文字方塊 49">
                <a:extLst>
                  <a:ext uri="{FF2B5EF4-FFF2-40B4-BE49-F238E27FC236}">
                    <a16:creationId xmlns:a16="http://schemas.microsoft.com/office/drawing/2014/main" id="{95D419B5-72E5-4F44-A337-9CA63543E413}"/>
                  </a:ext>
                </a:extLst>
              </p:cNvPr>
              <p:cNvSpPr txBox="1"/>
              <p:nvPr/>
            </p:nvSpPr>
            <p:spPr>
              <a:xfrm>
                <a:off x="5594300" y="1105408"/>
                <a:ext cx="65562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>
          <p:sp>
            <p:nvSpPr>
              <p:cNvPr id="50" name="文字方塊 49">
                <a:extLst>
                  <a:ext uri="{FF2B5EF4-FFF2-40B4-BE49-F238E27FC236}">
                    <a16:creationId xmlns:a16="http://schemas.microsoft.com/office/drawing/2014/main" id="{95D419B5-72E5-4F44-A337-9CA63543E4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4300" y="1105408"/>
                <a:ext cx="655629" cy="307777"/>
              </a:xfrm>
              <a:prstGeom prst="rect">
                <a:avLst/>
              </a:prstGeom>
              <a:blipFill>
                <a:blip r:embed="rId6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2" name="文字方塊 51">
                <a:extLst>
                  <a:ext uri="{FF2B5EF4-FFF2-40B4-BE49-F238E27FC236}">
                    <a16:creationId xmlns:a16="http://schemas.microsoft.com/office/drawing/2014/main" id="{28BAD55F-0740-4715-A45E-0915B78AD60D}"/>
                  </a:ext>
                </a:extLst>
              </p:cNvPr>
              <p:cNvSpPr txBox="1"/>
              <p:nvPr/>
            </p:nvSpPr>
            <p:spPr>
              <a:xfrm>
                <a:off x="7047825" y="1105408"/>
                <a:ext cx="64793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>
          <p:sp>
            <p:nvSpPr>
              <p:cNvPr id="52" name="文字方塊 51">
                <a:extLst>
                  <a:ext uri="{FF2B5EF4-FFF2-40B4-BE49-F238E27FC236}">
                    <a16:creationId xmlns:a16="http://schemas.microsoft.com/office/drawing/2014/main" id="{28BAD55F-0740-4715-A45E-0915B78AD6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7825" y="1105408"/>
                <a:ext cx="647934" cy="307777"/>
              </a:xfrm>
              <a:prstGeom prst="rect">
                <a:avLst/>
              </a:prstGeom>
              <a:blipFill>
                <a:blip r:embed="rId7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5" name="直線單箭頭接點 54">
            <a:extLst>
              <a:ext uri="{FF2B5EF4-FFF2-40B4-BE49-F238E27FC236}">
                <a16:creationId xmlns:a16="http://schemas.microsoft.com/office/drawing/2014/main" id="{C6014B25-05F8-4F34-A178-B8AD0376A587}"/>
              </a:ext>
            </a:extLst>
          </p:cNvPr>
          <p:cNvCxnSpPr>
            <a:cxnSpLocks/>
            <a:endCxn id="57" idx="1"/>
          </p:cNvCxnSpPr>
          <p:nvPr/>
        </p:nvCxnSpPr>
        <p:spPr>
          <a:xfrm>
            <a:off x="2553815" y="2043011"/>
            <a:ext cx="86125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單箭頭接點 55">
            <a:extLst>
              <a:ext uri="{FF2B5EF4-FFF2-40B4-BE49-F238E27FC236}">
                <a16:creationId xmlns:a16="http://schemas.microsoft.com/office/drawing/2014/main" id="{04DE67EC-1FE9-48CE-9D3D-184D424ECFF5}"/>
              </a:ext>
            </a:extLst>
          </p:cNvPr>
          <p:cNvCxnSpPr>
            <a:cxnSpLocks/>
            <a:stCxn id="59" idx="3"/>
          </p:cNvCxnSpPr>
          <p:nvPr/>
        </p:nvCxnSpPr>
        <p:spPr>
          <a:xfrm flipV="1">
            <a:off x="6956307" y="2043680"/>
            <a:ext cx="802769" cy="270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Picture 4" descr="Dataset Icon Multi Temporal Data Data Stock Vector (Royalty Free) 1316686355">
            <a:extLst>
              <a:ext uri="{FF2B5EF4-FFF2-40B4-BE49-F238E27FC236}">
                <a16:creationId xmlns:a16="http://schemas.microsoft.com/office/drawing/2014/main" id="{C95F408D-3CD9-47FB-8CDF-4AD13B3ACE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31" t="19171" r="24380" b="27451"/>
          <a:stretch/>
        </p:blipFill>
        <p:spPr bwMode="auto">
          <a:xfrm>
            <a:off x="3415065" y="1719011"/>
            <a:ext cx="563530" cy="6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4" descr="Dataset Icon Multi Temporal Data Data Stock Vector (Royalty Free) 1316686355">
            <a:extLst>
              <a:ext uri="{FF2B5EF4-FFF2-40B4-BE49-F238E27FC236}">
                <a16:creationId xmlns:a16="http://schemas.microsoft.com/office/drawing/2014/main" id="{2064D64E-85C7-4542-A5E5-900D96EE25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31" t="19171" r="24380" b="27451"/>
          <a:stretch/>
        </p:blipFill>
        <p:spPr bwMode="auto">
          <a:xfrm>
            <a:off x="4903921" y="1719011"/>
            <a:ext cx="563530" cy="6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4" descr="Dataset Icon Multi Temporal Data Data Stock Vector (Royalty Free) 1316686355">
            <a:extLst>
              <a:ext uri="{FF2B5EF4-FFF2-40B4-BE49-F238E27FC236}">
                <a16:creationId xmlns:a16="http://schemas.microsoft.com/office/drawing/2014/main" id="{B124BCB0-4246-452C-A4E7-2B662F4B74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31" t="19171" r="24380" b="27451"/>
          <a:stretch/>
        </p:blipFill>
        <p:spPr bwMode="auto">
          <a:xfrm>
            <a:off x="6392777" y="1722388"/>
            <a:ext cx="563530" cy="6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0" name="直線單箭頭接點 59">
            <a:extLst>
              <a:ext uri="{FF2B5EF4-FFF2-40B4-BE49-F238E27FC236}">
                <a16:creationId xmlns:a16="http://schemas.microsoft.com/office/drawing/2014/main" id="{3BBAAC89-0BA0-4999-80F1-D1ACD7BEAA88}"/>
              </a:ext>
            </a:extLst>
          </p:cNvPr>
          <p:cNvCxnSpPr>
            <a:cxnSpLocks/>
            <a:stCxn id="57" idx="3"/>
            <a:endCxn id="58" idx="1"/>
          </p:cNvCxnSpPr>
          <p:nvPr/>
        </p:nvCxnSpPr>
        <p:spPr>
          <a:xfrm>
            <a:off x="3978595" y="2043011"/>
            <a:ext cx="92532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單箭頭接點 60">
            <a:extLst>
              <a:ext uri="{FF2B5EF4-FFF2-40B4-BE49-F238E27FC236}">
                <a16:creationId xmlns:a16="http://schemas.microsoft.com/office/drawing/2014/main" id="{B2783F9B-76E2-4EBF-9B78-8037CEF998A9}"/>
              </a:ext>
            </a:extLst>
          </p:cNvPr>
          <p:cNvCxnSpPr>
            <a:cxnSpLocks/>
            <a:stCxn id="58" idx="3"/>
            <a:endCxn id="59" idx="1"/>
          </p:cNvCxnSpPr>
          <p:nvPr/>
        </p:nvCxnSpPr>
        <p:spPr>
          <a:xfrm>
            <a:off x="5467451" y="2043011"/>
            <a:ext cx="925326" cy="337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B7A4AED1-F128-48B6-BB6B-282FFC5CA733}"/>
              </a:ext>
            </a:extLst>
          </p:cNvPr>
          <p:cNvSpPr txBox="1"/>
          <p:nvPr/>
        </p:nvSpPr>
        <p:spPr>
          <a:xfrm>
            <a:off x="19583" y="2537676"/>
            <a:ext cx="172468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Similarity between GM and transformed data</a:t>
            </a:r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8BC3E429-CA51-4CC0-8C7D-3B79B1260F19}"/>
              </a:ext>
            </a:extLst>
          </p:cNvPr>
          <p:cNvSpPr txBox="1"/>
          <p:nvPr/>
        </p:nvSpPr>
        <p:spPr>
          <a:xfrm>
            <a:off x="3415728" y="2753122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15%</a:t>
            </a:r>
            <a:endParaRPr lang="zh-TW" altLang="en-US" dirty="0"/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87605301-6515-48D4-BB4C-FE17E2D05255}"/>
              </a:ext>
            </a:extLst>
          </p:cNvPr>
          <p:cNvSpPr txBox="1"/>
          <p:nvPr/>
        </p:nvSpPr>
        <p:spPr>
          <a:xfrm>
            <a:off x="4891511" y="2753120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19%</a:t>
            </a:r>
            <a:endParaRPr lang="zh-TW" altLang="en-US" dirty="0"/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B2C5BF43-3E9E-4763-AA15-69C4C7CB510C}"/>
              </a:ext>
            </a:extLst>
          </p:cNvPr>
          <p:cNvSpPr txBox="1"/>
          <p:nvPr/>
        </p:nvSpPr>
        <p:spPr>
          <a:xfrm>
            <a:off x="6412568" y="2753121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65%</a:t>
            </a:r>
            <a:endParaRPr lang="zh-TW" altLang="en-US" dirty="0"/>
          </a:p>
        </p:txBody>
      </p:sp>
      <p:pic>
        <p:nvPicPr>
          <p:cNvPr id="20" name="圖片 19" descr="一張含有 文字 的圖片&#10;&#10;自動產生的描述">
            <a:extLst>
              <a:ext uri="{FF2B5EF4-FFF2-40B4-BE49-F238E27FC236}">
                <a16:creationId xmlns:a16="http://schemas.microsoft.com/office/drawing/2014/main" id="{ABB59630-D42C-4103-91C4-F6BA5FC10BF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80077" y="2475011"/>
            <a:ext cx="864000" cy="864000"/>
          </a:xfrm>
          <a:prstGeom prst="rect">
            <a:avLst/>
          </a:prstGeom>
        </p:spPr>
      </p:pic>
      <p:sp>
        <p:nvSpPr>
          <p:cNvPr id="5" name="箭號: 向下 4">
            <a:extLst>
              <a:ext uri="{FF2B5EF4-FFF2-40B4-BE49-F238E27FC236}">
                <a16:creationId xmlns:a16="http://schemas.microsoft.com/office/drawing/2014/main" id="{E42F3327-EE44-44F5-BEA3-467A82D34531}"/>
              </a:ext>
            </a:extLst>
          </p:cNvPr>
          <p:cNvSpPr/>
          <p:nvPr/>
        </p:nvSpPr>
        <p:spPr>
          <a:xfrm>
            <a:off x="3569404" y="2390378"/>
            <a:ext cx="55812" cy="19767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7" name="箭號: 向下 46">
            <a:extLst>
              <a:ext uri="{FF2B5EF4-FFF2-40B4-BE49-F238E27FC236}">
                <a16:creationId xmlns:a16="http://schemas.microsoft.com/office/drawing/2014/main" id="{3C242488-F4BC-4271-AA2E-857178258665}"/>
              </a:ext>
            </a:extLst>
          </p:cNvPr>
          <p:cNvSpPr/>
          <p:nvPr/>
        </p:nvSpPr>
        <p:spPr>
          <a:xfrm rot="10800000">
            <a:off x="3696830" y="2579785"/>
            <a:ext cx="55814" cy="19767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3" name="箭號: 向下 52">
            <a:extLst>
              <a:ext uri="{FF2B5EF4-FFF2-40B4-BE49-F238E27FC236}">
                <a16:creationId xmlns:a16="http://schemas.microsoft.com/office/drawing/2014/main" id="{4B804662-A2A1-44A6-8A85-67563D79F585}"/>
              </a:ext>
            </a:extLst>
          </p:cNvPr>
          <p:cNvSpPr/>
          <p:nvPr/>
        </p:nvSpPr>
        <p:spPr>
          <a:xfrm>
            <a:off x="5066491" y="2390378"/>
            <a:ext cx="55812" cy="19767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54" name="箭號: 向下 53">
            <a:extLst>
              <a:ext uri="{FF2B5EF4-FFF2-40B4-BE49-F238E27FC236}">
                <a16:creationId xmlns:a16="http://schemas.microsoft.com/office/drawing/2014/main" id="{79A392A5-86CA-4AFA-8ADB-CD6D3F2276AD}"/>
              </a:ext>
            </a:extLst>
          </p:cNvPr>
          <p:cNvSpPr/>
          <p:nvPr/>
        </p:nvSpPr>
        <p:spPr>
          <a:xfrm rot="10800000">
            <a:off x="5193917" y="2579785"/>
            <a:ext cx="55814" cy="19767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2" name="箭號: 向下 61">
            <a:extLst>
              <a:ext uri="{FF2B5EF4-FFF2-40B4-BE49-F238E27FC236}">
                <a16:creationId xmlns:a16="http://schemas.microsoft.com/office/drawing/2014/main" id="{07AD55EA-D62D-499D-A168-96D0C4D10D0B}"/>
              </a:ext>
            </a:extLst>
          </p:cNvPr>
          <p:cNvSpPr/>
          <p:nvPr/>
        </p:nvSpPr>
        <p:spPr>
          <a:xfrm>
            <a:off x="6578108" y="2390378"/>
            <a:ext cx="55812" cy="19767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63" name="箭號: 向下 62">
            <a:extLst>
              <a:ext uri="{FF2B5EF4-FFF2-40B4-BE49-F238E27FC236}">
                <a16:creationId xmlns:a16="http://schemas.microsoft.com/office/drawing/2014/main" id="{815DE25B-D032-40E6-ABF6-8481F560E3CE}"/>
              </a:ext>
            </a:extLst>
          </p:cNvPr>
          <p:cNvSpPr/>
          <p:nvPr/>
        </p:nvSpPr>
        <p:spPr>
          <a:xfrm rot="10800000">
            <a:off x="6705534" y="2579785"/>
            <a:ext cx="55814" cy="19767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65" name="圖片 64" descr="一張含有 文字, 齒輪 的圖片&#10;&#10;自動產生的描述">
            <a:extLst>
              <a:ext uri="{FF2B5EF4-FFF2-40B4-BE49-F238E27FC236}">
                <a16:creationId xmlns:a16="http://schemas.microsoft.com/office/drawing/2014/main" id="{EE1C673E-7E6B-4D06-ADD7-EFFAC00D567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80077" y="3442314"/>
            <a:ext cx="864000" cy="864000"/>
          </a:xfrm>
          <a:prstGeom prst="rect">
            <a:avLst/>
          </a:prstGeom>
        </p:spPr>
      </p:pic>
      <p:sp>
        <p:nvSpPr>
          <p:cNvPr id="66" name="文字方塊 65">
            <a:extLst>
              <a:ext uri="{FF2B5EF4-FFF2-40B4-BE49-F238E27FC236}">
                <a16:creationId xmlns:a16="http://schemas.microsoft.com/office/drawing/2014/main" id="{39085313-E5E0-4EEF-8AB5-670C2EFBD9F5}"/>
              </a:ext>
            </a:extLst>
          </p:cNvPr>
          <p:cNvSpPr txBox="1"/>
          <p:nvPr/>
        </p:nvSpPr>
        <p:spPr>
          <a:xfrm>
            <a:off x="3415728" y="3705437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85%</a:t>
            </a:r>
            <a:endParaRPr lang="zh-TW" altLang="en-US" dirty="0"/>
          </a:p>
        </p:txBody>
      </p:sp>
      <p:sp>
        <p:nvSpPr>
          <p:cNvPr id="67" name="文字方塊 66">
            <a:extLst>
              <a:ext uri="{FF2B5EF4-FFF2-40B4-BE49-F238E27FC236}">
                <a16:creationId xmlns:a16="http://schemas.microsoft.com/office/drawing/2014/main" id="{28641290-A552-43FC-956D-9EB78F69B9C7}"/>
              </a:ext>
            </a:extLst>
          </p:cNvPr>
          <p:cNvSpPr txBox="1"/>
          <p:nvPr/>
        </p:nvSpPr>
        <p:spPr>
          <a:xfrm>
            <a:off x="4891511" y="3705435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89%</a:t>
            </a:r>
            <a:endParaRPr lang="zh-TW" altLang="en-US" dirty="0"/>
          </a:p>
        </p:txBody>
      </p:sp>
      <p:sp>
        <p:nvSpPr>
          <p:cNvPr id="68" name="文字方塊 67">
            <a:extLst>
              <a:ext uri="{FF2B5EF4-FFF2-40B4-BE49-F238E27FC236}">
                <a16:creationId xmlns:a16="http://schemas.microsoft.com/office/drawing/2014/main" id="{33A3049C-E51B-4C94-B166-8C1B2F12F6B8}"/>
              </a:ext>
            </a:extLst>
          </p:cNvPr>
          <p:cNvSpPr txBox="1"/>
          <p:nvPr/>
        </p:nvSpPr>
        <p:spPr>
          <a:xfrm>
            <a:off x="6412568" y="3705436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85%</a:t>
            </a:r>
            <a:endParaRPr lang="zh-TW" altLang="en-US" dirty="0"/>
          </a:p>
        </p:txBody>
      </p:sp>
      <p:sp>
        <p:nvSpPr>
          <p:cNvPr id="69" name="箭號: 向下 68">
            <a:extLst>
              <a:ext uri="{FF2B5EF4-FFF2-40B4-BE49-F238E27FC236}">
                <a16:creationId xmlns:a16="http://schemas.microsoft.com/office/drawing/2014/main" id="{90808E0F-CC6F-4486-9477-EE303058E36D}"/>
              </a:ext>
            </a:extLst>
          </p:cNvPr>
          <p:cNvSpPr/>
          <p:nvPr/>
        </p:nvSpPr>
        <p:spPr>
          <a:xfrm>
            <a:off x="3569404" y="3342693"/>
            <a:ext cx="55812" cy="19767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70" name="箭號: 向下 69">
            <a:extLst>
              <a:ext uri="{FF2B5EF4-FFF2-40B4-BE49-F238E27FC236}">
                <a16:creationId xmlns:a16="http://schemas.microsoft.com/office/drawing/2014/main" id="{3E7F8917-4437-4D7B-A241-6BF604F1208A}"/>
              </a:ext>
            </a:extLst>
          </p:cNvPr>
          <p:cNvSpPr/>
          <p:nvPr/>
        </p:nvSpPr>
        <p:spPr>
          <a:xfrm rot="10800000">
            <a:off x="3696830" y="3532100"/>
            <a:ext cx="55814" cy="19767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1" name="箭號: 向下 70">
            <a:extLst>
              <a:ext uri="{FF2B5EF4-FFF2-40B4-BE49-F238E27FC236}">
                <a16:creationId xmlns:a16="http://schemas.microsoft.com/office/drawing/2014/main" id="{353D0410-3608-4750-A8F0-7B2EFB69604F}"/>
              </a:ext>
            </a:extLst>
          </p:cNvPr>
          <p:cNvSpPr/>
          <p:nvPr/>
        </p:nvSpPr>
        <p:spPr>
          <a:xfrm>
            <a:off x="5066491" y="3342693"/>
            <a:ext cx="55812" cy="19767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72" name="箭號: 向下 71">
            <a:extLst>
              <a:ext uri="{FF2B5EF4-FFF2-40B4-BE49-F238E27FC236}">
                <a16:creationId xmlns:a16="http://schemas.microsoft.com/office/drawing/2014/main" id="{3952D311-86B5-473B-BB67-A0C4237FA13A}"/>
              </a:ext>
            </a:extLst>
          </p:cNvPr>
          <p:cNvSpPr/>
          <p:nvPr/>
        </p:nvSpPr>
        <p:spPr>
          <a:xfrm rot="10800000">
            <a:off x="5193917" y="3532100"/>
            <a:ext cx="55814" cy="19767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3" name="箭號: 向下 72">
            <a:extLst>
              <a:ext uri="{FF2B5EF4-FFF2-40B4-BE49-F238E27FC236}">
                <a16:creationId xmlns:a16="http://schemas.microsoft.com/office/drawing/2014/main" id="{4558BCC7-3660-4276-87DD-4B02BE0DA9AD}"/>
              </a:ext>
            </a:extLst>
          </p:cNvPr>
          <p:cNvSpPr/>
          <p:nvPr/>
        </p:nvSpPr>
        <p:spPr>
          <a:xfrm>
            <a:off x="6578108" y="3342693"/>
            <a:ext cx="55812" cy="19767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74" name="箭號: 向下 73">
            <a:extLst>
              <a:ext uri="{FF2B5EF4-FFF2-40B4-BE49-F238E27FC236}">
                <a16:creationId xmlns:a16="http://schemas.microsoft.com/office/drawing/2014/main" id="{9A9627BD-8D49-4318-83C2-8F39801C1050}"/>
              </a:ext>
            </a:extLst>
          </p:cNvPr>
          <p:cNvSpPr/>
          <p:nvPr/>
        </p:nvSpPr>
        <p:spPr>
          <a:xfrm rot="10800000">
            <a:off x="6705534" y="3532100"/>
            <a:ext cx="55814" cy="19767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5" name="文字方塊 74">
            <a:extLst>
              <a:ext uri="{FF2B5EF4-FFF2-40B4-BE49-F238E27FC236}">
                <a16:creationId xmlns:a16="http://schemas.microsoft.com/office/drawing/2014/main" id="{42C0F7DD-263B-448C-81D6-76B92AFD66BB}"/>
              </a:ext>
            </a:extLst>
          </p:cNvPr>
          <p:cNvSpPr txBox="1"/>
          <p:nvPr/>
        </p:nvSpPr>
        <p:spPr>
          <a:xfrm>
            <a:off x="0" y="3504982"/>
            <a:ext cx="172468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Similarity between WM and transformed data</a:t>
            </a:r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D4944300-2ECB-4BC6-89AF-351DB3E1B7D2}"/>
              </a:ext>
            </a:extLst>
          </p:cNvPr>
          <p:cNvSpPr txBox="1"/>
          <p:nvPr/>
        </p:nvSpPr>
        <p:spPr>
          <a:xfrm>
            <a:off x="110156" y="4479649"/>
            <a:ext cx="70775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We can also compute the similarity between MRI (or PET) and the transformed data.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99657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8CE10E7-812A-4DC4-ABCF-F0BC14898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chemeClr val="bg1"/>
                </a:solidFill>
                <a:highlight>
                  <a:srgbClr val="000000"/>
                </a:highlight>
              </a:rPr>
              <a:t> Results </a:t>
            </a:r>
            <a:r>
              <a:rPr lang="en-US" altLang="zh-TW" dirty="0"/>
              <a:t> Brain tissues are segmented in the early encoding stage of image translation.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EE36E92F-5FD1-427E-8FF3-358005283C1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26</a:t>
            </a:fld>
            <a:endParaRPr lang="zh-TW" altLang="en-US" dirty="0"/>
          </a:p>
        </p:txBody>
      </p:sp>
      <p:pic>
        <p:nvPicPr>
          <p:cNvPr id="12" name="Picture 10">
            <a:extLst>
              <a:ext uri="{FF2B5EF4-FFF2-40B4-BE49-F238E27FC236}">
                <a16:creationId xmlns:a16="http://schemas.microsoft.com/office/drawing/2014/main" id="{065B1899-3CD8-428C-91BC-336489413A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745" y="1056113"/>
            <a:ext cx="7477125" cy="3848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40050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AFD34CB-A5DA-4412-9F10-044B8FC27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chemeClr val="bg1"/>
                </a:solidFill>
                <a:highlight>
                  <a:srgbClr val="000000"/>
                </a:highlight>
              </a:rPr>
              <a:t> Results </a:t>
            </a:r>
            <a:r>
              <a:rPr lang="en-US" altLang="zh-TW" dirty="0"/>
              <a:t> Brain tissues are segmented in the early encoding stage of image translation.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95FD0805-BD4D-4AF8-9327-1F13A16427A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27</a:t>
            </a:fld>
            <a:endParaRPr lang="zh-TW" altLang="en-US" dirty="0"/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65FC2A27-84C9-4AA1-AF10-CC6A97BBBD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746" y="1056113"/>
            <a:ext cx="7477125" cy="3848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79995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5F6FB6D-6D83-4B9C-8A01-FAD91FC68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chemeClr val="bg1"/>
                </a:solidFill>
                <a:highlight>
                  <a:srgbClr val="000000"/>
                </a:highlight>
              </a:rPr>
              <a:t> Results </a:t>
            </a:r>
            <a:r>
              <a:rPr lang="en-US" altLang="zh-TW" dirty="0"/>
              <a:t> Brain tissues are segmented in the early encoding stage of image translation.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C0F3DAAA-C3E8-4CA7-80F2-9500B6B1C76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28</a:t>
            </a:fld>
            <a:endParaRPr lang="zh-TW" altLang="en-US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4F7D1322-6B49-468B-AC3E-FE84E67064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746" y="1056113"/>
            <a:ext cx="7477125" cy="3848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EAE63EC4-3DDE-43F2-8F45-E7123108D558}"/>
              </a:ext>
            </a:extLst>
          </p:cNvPr>
          <p:cNvSpPr/>
          <p:nvPr/>
        </p:nvSpPr>
        <p:spPr>
          <a:xfrm>
            <a:off x="1670327" y="2099187"/>
            <a:ext cx="1720645" cy="18288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7118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5F6FB6D-6D83-4B9C-8A01-FAD91FC68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chemeClr val="bg1"/>
                </a:solidFill>
                <a:highlight>
                  <a:srgbClr val="000000"/>
                </a:highlight>
              </a:rPr>
              <a:t> Results </a:t>
            </a:r>
            <a:r>
              <a:rPr lang="en-US" altLang="zh-TW" dirty="0"/>
              <a:t> Brain tissues are segmented in the early encoding stage of image translation.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C0F3DAAA-C3E8-4CA7-80F2-9500B6B1C76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29</a:t>
            </a:fld>
            <a:endParaRPr lang="zh-TW" altLang="en-US"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395B8B9-93CF-4D10-A452-9AE59FD0E3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746" y="1056113"/>
            <a:ext cx="7477125" cy="3848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BA8977E5-1CBE-4D67-9B82-315DBB0B5A53}"/>
              </a:ext>
            </a:extLst>
          </p:cNvPr>
          <p:cNvSpPr/>
          <p:nvPr/>
        </p:nvSpPr>
        <p:spPr>
          <a:xfrm>
            <a:off x="5522260" y="1731634"/>
            <a:ext cx="2393220" cy="13253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FF0000"/>
              </a:solidFill>
            </a:endParaRPr>
          </a:p>
        </p:txBody>
      </p: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947F71BF-AB5B-42D1-B6DF-316C46912E20}"/>
              </a:ext>
            </a:extLst>
          </p:cNvPr>
          <p:cNvCxnSpPr>
            <a:cxnSpLocks/>
          </p:cNvCxnSpPr>
          <p:nvPr/>
        </p:nvCxnSpPr>
        <p:spPr>
          <a:xfrm flipV="1">
            <a:off x="8051659" y="1900518"/>
            <a:ext cx="0" cy="385483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45675769-0E66-4CA0-BAE5-C96B75E098A6}"/>
              </a:ext>
            </a:extLst>
          </p:cNvPr>
          <p:cNvCxnSpPr>
            <a:cxnSpLocks/>
          </p:cNvCxnSpPr>
          <p:nvPr/>
        </p:nvCxnSpPr>
        <p:spPr>
          <a:xfrm>
            <a:off x="8051659" y="2534771"/>
            <a:ext cx="0" cy="381519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1531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B9D223B-05F7-48A4-83B2-44DC652BA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chemeClr val="bg1"/>
                </a:solidFill>
                <a:highlight>
                  <a:srgbClr val="000000"/>
                </a:highlight>
              </a:rPr>
              <a:t> Introduction </a:t>
            </a:r>
            <a:r>
              <a:rPr lang="en-US" altLang="zh-TW" b="1" dirty="0">
                <a:solidFill>
                  <a:schemeClr val="bg1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/>
              <a:t>There is a growing research trend in using AI for cross-modality medical image translation.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177C6391-CF9D-4BD8-896A-8A9BED33EB7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3</a:t>
            </a:fld>
            <a:endParaRPr lang="zh-TW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7862839-67A4-483A-B081-BC4AF3C0C0CB}"/>
              </a:ext>
            </a:extLst>
          </p:cNvPr>
          <p:cNvSpPr/>
          <p:nvPr/>
        </p:nvSpPr>
        <p:spPr>
          <a:xfrm>
            <a:off x="5443606" y="3489169"/>
            <a:ext cx="2876550" cy="7975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CB544BD-C987-4C6F-ADB8-BA274355FAD9}"/>
              </a:ext>
            </a:extLst>
          </p:cNvPr>
          <p:cNvSpPr/>
          <p:nvPr/>
        </p:nvSpPr>
        <p:spPr>
          <a:xfrm>
            <a:off x="1454150" y="3475058"/>
            <a:ext cx="2876550" cy="7975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" name="Picture 10">
            <a:extLst>
              <a:ext uri="{FF2B5EF4-FFF2-40B4-BE49-F238E27FC236}">
                <a16:creationId xmlns:a16="http://schemas.microsoft.com/office/drawing/2014/main" id="{051DF410-A384-4C4D-8671-5BFCEF61EE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9208" y="1548729"/>
            <a:ext cx="6931619" cy="191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C223419E-41B3-4B27-B0B2-9FC3EA20A261}"/>
              </a:ext>
            </a:extLst>
          </p:cNvPr>
          <p:cNvSpPr txBox="1"/>
          <p:nvPr/>
        </p:nvSpPr>
        <p:spPr>
          <a:xfrm>
            <a:off x="1187022" y="1049325"/>
            <a:ext cx="34131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b="1" dirty="0"/>
              <a:t>T1-weighted </a:t>
            </a:r>
            <a:r>
              <a:rPr lang="en-US" altLang="zh-TW" b="1" i="0" dirty="0">
                <a:solidFill>
                  <a:srgbClr val="202124"/>
                </a:solidFill>
                <a:effectLst/>
                <a:latin typeface="Google Sans"/>
              </a:rPr>
              <a:t>Magnetic resonance imaging</a:t>
            </a:r>
          </a:p>
          <a:p>
            <a:pPr algn="ctr"/>
            <a:r>
              <a:rPr lang="en-US" altLang="zh-TW" b="1" dirty="0">
                <a:solidFill>
                  <a:srgbClr val="202124"/>
                </a:solidFill>
                <a:latin typeface="Google Sans"/>
              </a:rPr>
              <a:t>(T1-MRI)</a:t>
            </a:r>
            <a:endParaRPr lang="zh-TW" altLang="en-US" b="1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7EE5787E-1700-40E9-8455-8A316BF0D749}"/>
              </a:ext>
            </a:extLst>
          </p:cNvPr>
          <p:cNvSpPr txBox="1"/>
          <p:nvPr/>
        </p:nvSpPr>
        <p:spPr>
          <a:xfrm>
            <a:off x="5117384" y="1050966"/>
            <a:ext cx="34948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b="1" dirty="0"/>
              <a:t> FDG</a:t>
            </a:r>
            <a:r>
              <a:rPr lang="en-US" altLang="zh-TW" b="1" baseline="30000" dirty="0"/>
              <a:t>18</a:t>
            </a:r>
            <a:r>
              <a:rPr lang="en-US" altLang="zh-TW" b="1" dirty="0"/>
              <a:t>-positron emission tomography</a:t>
            </a:r>
          </a:p>
          <a:p>
            <a:pPr algn="ctr"/>
            <a:r>
              <a:rPr lang="en-US" altLang="zh-TW" b="1" dirty="0"/>
              <a:t>(PET)</a:t>
            </a:r>
            <a:endParaRPr lang="zh-TW" altLang="en-US" b="1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AE3A61E7-F860-4B1C-B63D-590E858F6D72}"/>
              </a:ext>
            </a:extLst>
          </p:cNvPr>
          <p:cNvSpPr txBox="1"/>
          <p:nvPr/>
        </p:nvSpPr>
        <p:spPr>
          <a:xfrm>
            <a:off x="3186454" y="4596641"/>
            <a:ext cx="337712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100" dirty="0" err="1"/>
              <a:t>Nie</a:t>
            </a:r>
            <a:r>
              <a:rPr lang="en-US" altLang="zh-TW" sz="1100" dirty="0"/>
              <a:t>, D. (2017), Pan, Y. (2018), </a:t>
            </a:r>
          </a:p>
          <a:p>
            <a:pPr algn="ctr"/>
            <a:r>
              <a:rPr lang="en-US" altLang="zh-TW" sz="1100" dirty="0"/>
              <a:t>Sikka, A. (2018), Sun, H. (2019), Lan, H. (2020)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A5CDE933-0751-465C-B134-387082C9147C}"/>
              </a:ext>
            </a:extLst>
          </p:cNvPr>
          <p:cNvSpPr txBox="1"/>
          <p:nvPr/>
        </p:nvSpPr>
        <p:spPr>
          <a:xfrm>
            <a:off x="3156057" y="4261661"/>
            <a:ext cx="34034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/>
              <a:t>DL-based image synthesis/translation</a:t>
            </a:r>
            <a:endParaRPr lang="zh-TW" altLang="en-US" b="1" dirty="0"/>
          </a:p>
        </p:txBody>
      </p:sp>
      <p:graphicFrame>
        <p:nvGraphicFramePr>
          <p:cNvPr id="13" name="表格 24">
            <a:extLst>
              <a:ext uri="{FF2B5EF4-FFF2-40B4-BE49-F238E27FC236}">
                <a16:creationId xmlns:a16="http://schemas.microsoft.com/office/drawing/2014/main" id="{7605265C-26FD-4C72-96BF-1003A37C03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0986886"/>
              </p:ext>
            </p:extLst>
          </p:nvPr>
        </p:nvGraphicFramePr>
        <p:xfrm>
          <a:off x="364156" y="3430608"/>
          <a:ext cx="7956000" cy="797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80000">
                  <a:extLst>
                    <a:ext uri="{9D8B030D-6E8A-4147-A177-3AD203B41FA5}">
                      <a16:colId xmlns:a16="http://schemas.microsoft.com/office/drawing/2014/main" val="2172853807"/>
                    </a:ext>
                  </a:extLst>
                </a:gridCol>
                <a:gridCol w="2880000">
                  <a:extLst>
                    <a:ext uri="{9D8B030D-6E8A-4147-A177-3AD203B41FA5}">
                      <a16:colId xmlns:a16="http://schemas.microsoft.com/office/drawing/2014/main" val="2209247551"/>
                    </a:ext>
                  </a:extLst>
                </a:gridCol>
                <a:gridCol w="1116000">
                  <a:extLst>
                    <a:ext uri="{9D8B030D-6E8A-4147-A177-3AD203B41FA5}">
                      <a16:colId xmlns:a16="http://schemas.microsoft.com/office/drawing/2014/main" val="1944161038"/>
                    </a:ext>
                  </a:extLst>
                </a:gridCol>
                <a:gridCol w="2880000">
                  <a:extLst>
                    <a:ext uri="{9D8B030D-6E8A-4147-A177-3AD203B41FA5}">
                      <a16:colId xmlns:a16="http://schemas.microsoft.com/office/drawing/2014/main" val="3582440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200" b="1" dirty="0"/>
                        <a:t>Principle</a:t>
                      </a:r>
                      <a:endParaRPr lang="zh-TW" altLang="en-US" sz="12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100" i="0" dirty="0">
                          <a:solidFill>
                            <a:srgbClr val="202124"/>
                          </a:solidFill>
                          <a:effectLst/>
                          <a:latin typeface="arial" panose="020B0604020202020204" pitchFamily="34" charset="0"/>
                        </a:rPr>
                        <a:t>MRI uses strong magnetic fields to identify the </a:t>
                      </a:r>
                      <a:r>
                        <a:rPr lang="en-US" altLang="zh-TW" sz="1100" b="1" i="0" u="sng" dirty="0">
                          <a:solidFill>
                            <a:srgbClr val="202124"/>
                          </a:solidFill>
                          <a:effectLst/>
                          <a:latin typeface="arial" panose="020B0604020202020204" pitchFamily="34" charset="0"/>
                        </a:rPr>
                        <a:t>anatomical structure </a:t>
                      </a:r>
                      <a:r>
                        <a:rPr lang="en-US" altLang="zh-TW" sz="1100" i="0" dirty="0">
                          <a:solidFill>
                            <a:srgbClr val="202124"/>
                          </a:solidFill>
                          <a:effectLst/>
                          <a:latin typeface="arial" panose="020B0604020202020204" pitchFamily="34" charset="0"/>
                        </a:rPr>
                        <a:t>of the brain.</a:t>
                      </a:r>
                      <a:endParaRPr lang="zh-TW" altLang="en-US" sz="11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100" i="0" dirty="0">
                          <a:solidFill>
                            <a:srgbClr val="202124"/>
                          </a:solidFill>
                          <a:effectLst/>
                          <a:latin typeface="arial" panose="020B0604020202020204" pitchFamily="34" charset="0"/>
                        </a:rPr>
                        <a:t>PET </a:t>
                      </a:r>
                      <a:r>
                        <a:rPr lang="en-US" altLang="zh-TW" sz="1100" dirty="0">
                          <a:solidFill>
                            <a:srgbClr val="202124"/>
                          </a:solidFill>
                          <a:latin typeface="arial" panose="020B0604020202020204" pitchFamily="34" charset="0"/>
                        </a:rPr>
                        <a:t>measures the glucose update ability of tissue to quantify the </a:t>
                      </a:r>
                      <a:r>
                        <a:rPr lang="en-US" altLang="zh-TW" sz="1100" b="1" i="0" u="sng" dirty="0">
                          <a:solidFill>
                            <a:srgbClr val="202124"/>
                          </a:solidFill>
                          <a:effectLst/>
                          <a:latin typeface="arial" panose="020B0604020202020204" pitchFamily="34" charset="0"/>
                        </a:rPr>
                        <a:t>metabolic process</a:t>
                      </a:r>
                      <a:r>
                        <a:rPr lang="en-US" altLang="zh-TW" sz="1100" b="0" i="0" u="none" dirty="0">
                          <a:solidFill>
                            <a:srgbClr val="202124"/>
                          </a:solidFill>
                          <a:effectLst/>
                          <a:latin typeface="arial" panose="020B0604020202020204" pitchFamily="34" charset="0"/>
                        </a:rPr>
                        <a:t>.</a:t>
                      </a:r>
                      <a:endParaRPr lang="zh-TW" altLang="en-US" sz="1100" b="0" u="none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550701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200" b="1" dirty="0"/>
                        <a:t>Drawback</a:t>
                      </a:r>
                      <a:endParaRPr lang="zh-TW" altLang="en-US" sz="12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100" i="0" dirty="0">
                          <a:solidFill>
                            <a:srgbClr val="202124"/>
                          </a:solidFill>
                          <a:effectLst/>
                          <a:latin typeface="arial" panose="020B0604020202020204" pitchFamily="34" charset="0"/>
                        </a:rPr>
                        <a:t>time consuming, high cost</a:t>
                      </a:r>
                      <a:endParaRPr lang="zh-TW" altLang="en-US" sz="11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100" i="0" dirty="0">
                          <a:solidFill>
                            <a:srgbClr val="202124"/>
                          </a:solidFill>
                          <a:effectLst/>
                          <a:latin typeface="arial" panose="020B0604020202020204" pitchFamily="34" charset="0"/>
                        </a:rPr>
                        <a:t>injection of radioactive tracer, high cost</a:t>
                      </a:r>
                      <a:endParaRPr lang="zh-TW" altLang="en-US" sz="11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12223080"/>
                  </a:ext>
                </a:extLst>
              </a:tr>
            </a:tbl>
          </a:graphicData>
        </a:graphic>
      </p:graphicFrame>
      <p:cxnSp>
        <p:nvCxnSpPr>
          <p:cNvPr id="14" name="接點: 肘形 13">
            <a:extLst>
              <a:ext uri="{FF2B5EF4-FFF2-40B4-BE49-F238E27FC236}">
                <a16:creationId xmlns:a16="http://schemas.microsoft.com/office/drawing/2014/main" id="{216496FC-EF2E-411F-B7B8-F17E562F7653}"/>
              </a:ext>
            </a:extLst>
          </p:cNvPr>
          <p:cNvCxnSpPr>
            <a:cxnSpLocks/>
          </p:cNvCxnSpPr>
          <p:nvPr/>
        </p:nvCxnSpPr>
        <p:spPr>
          <a:xfrm rot="16200000" flipH="1">
            <a:off x="4880098" y="2164295"/>
            <a:ext cx="14111" cy="3989456"/>
          </a:xfrm>
          <a:prstGeom prst="bentConnector3">
            <a:avLst>
              <a:gd name="adj1" fmla="val 2890022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39501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8638476-6680-4373-B0D4-FA9D5A373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chemeClr val="bg1"/>
                </a:solidFill>
                <a:highlight>
                  <a:srgbClr val="000000"/>
                </a:highlight>
              </a:rPr>
              <a:t> Hypothesis </a:t>
            </a:r>
            <a:r>
              <a:rPr lang="en-US" altLang="zh-TW" dirty="0"/>
              <a:t> </a:t>
            </a:r>
            <a:r>
              <a:rPr lang="en-US" altLang="zh-TW" dirty="0">
                <a:solidFill>
                  <a:schemeClr val="tx1"/>
                </a:solidFill>
              </a:rPr>
              <a:t>Deep learning models learn to segment brain regions.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1099DFD0-A817-4430-9269-2A0CBC37872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30</a:t>
            </a:fld>
            <a:endParaRPr lang="zh-TW" altLang="en-US" dirty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B6C5053E-5D57-44A5-8164-0F5D2BF3CF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654" y="1478276"/>
            <a:ext cx="1910827" cy="2277336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1892F5FD-BAF7-4E4C-B875-A8F2E069354D}"/>
              </a:ext>
            </a:extLst>
          </p:cNvPr>
          <p:cNvSpPr txBox="1"/>
          <p:nvPr/>
        </p:nvSpPr>
        <p:spPr>
          <a:xfrm>
            <a:off x="442169" y="1185381"/>
            <a:ext cx="256609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Normal higher uptake regions</a:t>
            </a:r>
            <a:endParaRPr lang="zh-TW" altLang="en-US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474EE838-2D33-4CAA-A539-65C086A14547}"/>
              </a:ext>
            </a:extLst>
          </p:cNvPr>
          <p:cNvSpPr txBox="1"/>
          <p:nvPr/>
        </p:nvSpPr>
        <p:spPr>
          <a:xfrm>
            <a:off x="2957966" y="1177671"/>
            <a:ext cx="290801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Least altered regions during aging</a:t>
            </a:r>
            <a:endParaRPr lang="zh-TW" altLang="en-US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EE1A477C-1362-4C5D-B4BB-5B509DC08317}"/>
              </a:ext>
            </a:extLst>
          </p:cNvPr>
          <p:cNvSpPr txBox="1"/>
          <p:nvPr/>
        </p:nvSpPr>
        <p:spPr>
          <a:xfrm>
            <a:off x="5900654" y="1185382"/>
            <a:ext cx="290801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Regions of hypometabolism in AD</a:t>
            </a:r>
            <a:endParaRPr lang="zh-TW" altLang="en-US" dirty="0"/>
          </a:p>
        </p:txBody>
      </p:sp>
      <p:sp>
        <p:nvSpPr>
          <p:cNvPr id="14" name="手繪多邊形: 圖案 13">
            <a:extLst>
              <a:ext uri="{FF2B5EF4-FFF2-40B4-BE49-F238E27FC236}">
                <a16:creationId xmlns:a16="http://schemas.microsoft.com/office/drawing/2014/main" id="{2DDBF73D-AEC6-4DE3-8B9D-7B1114291A1E}"/>
              </a:ext>
            </a:extLst>
          </p:cNvPr>
          <p:cNvSpPr/>
          <p:nvPr/>
        </p:nvSpPr>
        <p:spPr>
          <a:xfrm>
            <a:off x="4114800" y="2438400"/>
            <a:ext cx="355600" cy="406400"/>
          </a:xfrm>
          <a:custGeom>
            <a:avLst/>
            <a:gdLst>
              <a:gd name="connsiteX0" fmla="*/ 355600 w 355600"/>
              <a:gd name="connsiteY0" fmla="*/ 146050 h 406400"/>
              <a:gd name="connsiteX1" fmla="*/ 323850 w 355600"/>
              <a:gd name="connsiteY1" fmla="*/ 88900 h 406400"/>
              <a:gd name="connsiteX2" fmla="*/ 241300 w 355600"/>
              <a:gd name="connsiteY2" fmla="*/ 0 h 406400"/>
              <a:gd name="connsiteX3" fmla="*/ 171450 w 355600"/>
              <a:gd name="connsiteY3" fmla="*/ 146050 h 406400"/>
              <a:gd name="connsiteX4" fmla="*/ 101600 w 355600"/>
              <a:gd name="connsiteY4" fmla="*/ 215900 h 406400"/>
              <a:gd name="connsiteX5" fmla="*/ 0 w 355600"/>
              <a:gd name="connsiteY5" fmla="*/ 336550 h 406400"/>
              <a:gd name="connsiteX6" fmla="*/ 82550 w 355600"/>
              <a:gd name="connsiteY6" fmla="*/ 381000 h 406400"/>
              <a:gd name="connsiteX7" fmla="*/ 184150 w 355600"/>
              <a:gd name="connsiteY7" fmla="*/ 406400 h 406400"/>
              <a:gd name="connsiteX8" fmla="*/ 266700 w 355600"/>
              <a:gd name="connsiteY8" fmla="*/ 349250 h 406400"/>
              <a:gd name="connsiteX9" fmla="*/ 355600 w 355600"/>
              <a:gd name="connsiteY9" fmla="*/ 146050 h 40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55600" h="406400">
                <a:moveTo>
                  <a:pt x="355600" y="146050"/>
                </a:moveTo>
                <a:lnTo>
                  <a:pt x="323850" y="88900"/>
                </a:lnTo>
                <a:lnTo>
                  <a:pt x="241300" y="0"/>
                </a:lnTo>
                <a:lnTo>
                  <a:pt x="171450" y="146050"/>
                </a:lnTo>
                <a:lnTo>
                  <a:pt x="101600" y="215900"/>
                </a:lnTo>
                <a:lnTo>
                  <a:pt x="0" y="336550"/>
                </a:lnTo>
                <a:lnTo>
                  <a:pt x="82550" y="381000"/>
                </a:lnTo>
                <a:lnTo>
                  <a:pt x="184150" y="406400"/>
                </a:lnTo>
                <a:lnTo>
                  <a:pt x="266700" y="349250"/>
                </a:lnTo>
                <a:lnTo>
                  <a:pt x="355600" y="146050"/>
                </a:lnTo>
                <a:close/>
              </a:path>
            </a:pathLst>
          </a:custGeom>
          <a:solidFill>
            <a:srgbClr val="FFC000">
              <a:alpha val="40000"/>
            </a:srgbClr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手繪多邊形: 圖案 14">
            <a:extLst>
              <a:ext uri="{FF2B5EF4-FFF2-40B4-BE49-F238E27FC236}">
                <a16:creationId xmlns:a16="http://schemas.microsoft.com/office/drawing/2014/main" id="{0F0D2183-53CF-41BC-906D-02C25148B1E5}"/>
              </a:ext>
            </a:extLst>
          </p:cNvPr>
          <p:cNvSpPr/>
          <p:nvPr/>
        </p:nvSpPr>
        <p:spPr>
          <a:xfrm>
            <a:off x="4445000" y="2451100"/>
            <a:ext cx="355600" cy="450850"/>
          </a:xfrm>
          <a:custGeom>
            <a:avLst/>
            <a:gdLst>
              <a:gd name="connsiteX0" fmla="*/ 158750 w 355600"/>
              <a:gd name="connsiteY0" fmla="*/ 0 h 450850"/>
              <a:gd name="connsiteX1" fmla="*/ 0 w 355600"/>
              <a:gd name="connsiteY1" fmla="*/ 114300 h 450850"/>
              <a:gd name="connsiteX2" fmla="*/ 19050 w 355600"/>
              <a:gd name="connsiteY2" fmla="*/ 177800 h 450850"/>
              <a:gd name="connsiteX3" fmla="*/ 31750 w 355600"/>
              <a:gd name="connsiteY3" fmla="*/ 273050 h 450850"/>
              <a:gd name="connsiteX4" fmla="*/ 101600 w 355600"/>
              <a:gd name="connsiteY4" fmla="*/ 381000 h 450850"/>
              <a:gd name="connsiteX5" fmla="*/ 165100 w 355600"/>
              <a:gd name="connsiteY5" fmla="*/ 450850 h 450850"/>
              <a:gd name="connsiteX6" fmla="*/ 247650 w 355600"/>
              <a:gd name="connsiteY6" fmla="*/ 431800 h 450850"/>
              <a:gd name="connsiteX7" fmla="*/ 330200 w 355600"/>
              <a:gd name="connsiteY7" fmla="*/ 381000 h 450850"/>
              <a:gd name="connsiteX8" fmla="*/ 355600 w 355600"/>
              <a:gd name="connsiteY8" fmla="*/ 336550 h 450850"/>
              <a:gd name="connsiteX9" fmla="*/ 241300 w 355600"/>
              <a:gd name="connsiteY9" fmla="*/ 158750 h 450850"/>
              <a:gd name="connsiteX10" fmla="*/ 158750 w 355600"/>
              <a:gd name="connsiteY10" fmla="*/ 0 h 450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55600" h="450850">
                <a:moveTo>
                  <a:pt x="158750" y="0"/>
                </a:moveTo>
                <a:lnTo>
                  <a:pt x="0" y="114300"/>
                </a:lnTo>
                <a:lnTo>
                  <a:pt x="19050" y="177800"/>
                </a:lnTo>
                <a:lnTo>
                  <a:pt x="31750" y="273050"/>
                </a:lnTo>
                <a:lnTo>
                  <a:pt x="101600" y="381000"/>
                </a:lnTo>
                <a:lnTo>
                  <a:pt x="165100" y="450850"/>
                </a:lnTo>
                <a:lnTo>
                  <a:pt x="247650" y="431800"/>
                </a:lnTo>
                <a:lnTo>
                  <a:pt x="330200" y="381000"/>
                </a:lnTo>
                <a:lnTo>
                  <a:pt x="355600" y="336550"/>
                </a:lnTo>
                <a:lnTo>
                  <a:pt x="241300" y="158750"/>
                </a:lnTo>
                <a:lnTo>
                  <a:pt x="158750" y="0"/>
                </a:lnTo>
                <a:close/>
              </a:path>
            </a:pathLst>
          </a:custGeom>
          <a:solidFill>
            <a:srgbClr val="FFC000">
              <a:alpha val="40000"/>
            </a:srgbClr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手繪多邊形: 圖案 15">
            <a:extLst>
              <a:ext uri="{FF2B5EF4-FFF2-40B4-BE49-F238E27FC236}">
                <a16:creationId xmlns:a16="http://schemas.microsoft.com/office/drawing/2014/main" id="{44EEAA2B-1517-41A6-B293-ED1CB40D180B}"/>
              </a:ext>
            </a:extLst>
          </p:cNvPr>
          <p:cNvSpPr/>
          <p:nvPr/>
        </p:nvSpPr>
        <p:spPr>
          <a:xfrm>
            <a:off x="4083050" y="2247900"/>
            <a:ext cx="177800" cy="444500"/>
          </a:xfrm>
          <a:custGeom>
            <a:avLst/>
            <a:gdLst>
              <a:gd name="connsiteX0" fmla="*/ 177800 w 177800"/>
              <a:gd name="connsiteY0" fmla="*/ 101600 h 444500"/>
              <a:gd name="connsiteX1" fmla="*/ 88900 w 177800"/>
              <a:gd name="connsiteY1" fmla="*/ 0 h 444500"/>
              <a:gd name="connsiteX2" fmla="*/ 38100 w 177800"/>
              <a:gd name="connsiteY2" fmla="*/ 101600 h 444500"/>
              <a:gd name="connsiteX3" fmla="*/ 25400 w 177800"/>
              <a:gd name="connsiteY3" fmla="*/ 146050 h 444500"/>
              <a:gd name="connsiteX4" fmla="*/ 0 w 177800"/>
              <a:gd name="connsiteY4" fmla="*/ 311150 h 444500"/>
              <a:gd name="connsiteX5" fmla="*/ 19050 w 177800"/>
              <a:gd name="connsiteY5" fmla="*/ 444500 h 444500"/>
              <a:gd name="connsiteX6" fmla="*/ 88900 w 177800"/>
              <a:gd name="connsiteY6" fmla="*/ 368300 h 444500"/>
              <a:gd name="connsiteX7" fmla="*/ 101600 w 177800"/>
              <a:gd name="connsiteY7" fmla="*/ 241300 h 444500"/>
              <a:gd name="connsiteX8" fmla="*/ 177800 w 177800"/>
              <a:gd name="connsiteY8" fmla="*/ 101600 h 444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7800" h="444500">
                <a:moveTo>
                  <a:pt x="177800" y="101600"/>
                </a:moveTo>
                <a:lnTo>
                  <a:pt x="88900" y="0"/>
                </a:lnTo>
                <a:lnTo>
                  <a:pt x="38100" y="101600"/>
                </a:lnTo>
                <a:lnTo>
                  <a:pt x="25400" y="146050"/>
                </a:lnTo>
                <a:lnTo>
                  <a:pt x="0" y="311150"/>
                </a:lnTo>
                <a:lnTo>
                  <a:pt x="19050" y="444500"/>
                </a:lnTo>
                <a:lnTo>
                  <a:pt x="88900" y="368300"/>
                </a:lnTo>
                <a:lnTo>
                  <a:pt x="101600" y="241300"/>
                </a:lnTo>
                <a:lnTo>
                  <a:pt x="177800" y="101600"/>
                </a:lnTo>
                <a:close/>
              </a:path>
            </a:pathLst>
          </a:custGeom>
          <a:solidFill>
            <a:srgbClr val="FFC000">
              <a:alpha val="40000"/>
            </a:srgbClr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手繪多邊形: 圖案 16">
            <a:extLst>
              <a:ext uri="{FF2B5EF4-FFF2-40B4-BE49-F238E27FC236}">
                <a16:creationId xmlns:a16="http://schemas.microsoft.com/office/drawing/2014/main" id="{A532278D-FB00-435C-8AF8-35CF2417624B}"/>
              </a:ext>
            </a:extLst>
          </p:cNvPr>
          <p:cNvSpPr/>
          <p:nvPr/>
        </p:nvSpPr>
        <p:spPr>
          <a:xfrm>
            <a:off x="4673600" y="2266950"/>
            <a:ext cx="203200" cy="431800"/>
          </a:xfrm>
          <a:custGeom>
            <a:avLst/>
            <a:gdLst>
              <a:gd name="connsiteX0" fmla="*/ 101600 w 203200"/>
              <a:gd name="connsiteY0" fmla="*/ 0 h 431800"/>
              <a:gd name="connsiteX1" fmla="*/ 25400 w 203200"/>
              <a:gd name="connsiteY1" fmla="*/ 76200 h 431800"/>
              <a:gd name="connsiteX2" fmla="*/ 0 w 203200"/>
              <a:gd name="connsiteY2" fmla="*/ 107950 h 431800"/>
              <a:gd name="connsiteX3" fmla="*/ 82550 w 203200"/>
              <a:gd name="connsiteY3" fmla="*/ 177800 h 431800"/>
              <a:gd name="connsiteX4" fmla="*/ 114300 w 203200"/>
              <a:gd name="connsiteY4" fmla="*/ 228600 h 431800"/>
              <a:gd name="connsiteX5" fmla="*/ 114300 w 203200"/>
              <a:gd name="connsiteY5" fmla="*/ 317500 h 431800"/>
              <a:gd name="connsiteX6" fmla="*/ 107950 w 203200"/>
              <a:gd name="connsiteY6" fmla="*/ 400050 h 431800"/>
              <a:gd name="connsiteX7" fmla="*/ 127000 w 203200"/>
              <a:gd name="connsiteY7" fmla="*/ 431800 h 431800"/>
              <a:gd name="connsiteX8" fmla="*/ 158750 w 203200"/>
              <a:gd name="connsiteY8" fmla="*/ 393700 h 431800"/>
              <a:gd name="connsiteX9" fmla="*/ 203200 w 203200"/>
              <a:gd name="connsiteY9" fmla="*/ 285750 h 431800"/>
              <a:gd name="connsiteX10" fmla="*/ 203200 w 203200"/>
              <a:gd name="connsiteY10" fmla="*/ 165100 h 431800"/>
              <a:gd name="connsiteX11" fmla="*/ 158750 w 203200"/>
              <a:gd name="connsiteY11" fmla="*/ 69850 h 431800"/>
              <a:gd name="connsiteX12" fmla="*/ 101600 w 203200"/>
              <a:gd name="connsiteY12" fmla="*/ 0 h 43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03200" h="431800">
                <a:moveTo>
                  <a:pt x="101600" y="0"/>
                </a:moveTo>
                <a:lnTo>
                  <a:pt x="25400" y="76200"/>
                </a:lnTo>
                <a:lnTo>
                  <a:pt x="0" y="107950"/>
                </a:lnTo>
                <a:lnTo>
                  <a:pt x="82550" y="177800"/>
                </a:lnTo>
                <a:lnTo>
                  <a:pt x="114300" y="228600"/>
                </a:lnTo>
                <a:lnTo>
                  <a:pt x="114300" y="317500"/>
                </a:lnTo>
                <a:lnTo>
                  <a:pt x="107950" y="400050"/>
                </a:lnTo>
                <a:lnTo>
                  <a:pt x="127000" y="431800"/>
                </a:lnTo>
                <a:lnTo>
                  <a:pt x="158750" y="393700"/>
                </a:lnTo>
                <a:lnTo>
                  <a:pt x="203200" y="285750"/>
                </a:lnTo>
                <a:lnTo>
                  <a:pt x="203200" y="165100"/>
                </a:lnTo>
                <a:lnTo>
                  <a:pt x="158750" y="69850"/>
                </a:lnTo>
                <a:lnTo>
                  <a:pt x="101600" y="0"/>
                </a:lnTo>
                <a:close/>
              </a:path>
            </a:pathLst>
          </a:custGeom>
          <a:solidFill>
            <a:srgbClr val="FFC000">
              <a:alpha val="40000"/>
            </a:srgbClr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手繪多邊形: 圖案 17">
            <a:extLst>
              <a:ext uri="{FF2B5EF4-FFF2-40B4-BE49-F238E27FC236}">
                <a16:creationId xmlns:a16="http://schemas.microsoft.com/office/drawing/2014/main" id="{7A73572C-3DE1-463D-AB58-9EA484DD2665}"/>
              </a:ext>
            </a:extLst>
          </p:cNvPr>
          <p:cNvSpPr/>
          <p:nvPr/>
        </p:nvSpPr>
        <p:spPr>
          <a:xfrm>
            <a:off x="3747199" y="2934553"/>
            <a:ext cx="1511300" cy="685800"/>
          </a:xfrm>
          <a:custGeom>
            <a:avLst/>
            <a:gdLst>
              <a:gd name="connsiteX0" fmla="*/ 996950 w 1511300"/>
              <a:gd name="connsiteY0" fmla="*/ 69850 h 685800"/>
              <a:gd name="connsiteX1" fmla="*/ 914400 w 1511300"/>
              <a:gd name="connsiteY1" fmla="*/ 6350 h 685800"/>
              <a:gd name="connsiteX2" fmla="*/ 577850 w 1511300"/>
              <a:gd name="connsiteY2" fmla="*/ 0 h 685800"/>
              <a:gd name="connsiteX3" fmla="*/ 431800 w 1511300"/>
              <a:gd name="connsiteY3" fmla="*/ 50800 h 685800"/>
              <a:gd name="connsiteX4" fmla="*/ 406400 w 1511300"/>
              <a:gd name="connsiteY4" fmla="*/ 177800 h 685800"/>
              <a:gd name="connsiteX5" fmla="*/ 444500 w 1511300"/>
              <a:gd name="connsiteY5" fmla="*/ 342900 h 685800"/>
              <a:gd name="connsiteX6" fmla="*/ 495300 w 1511300"/>
              <a:gd name="connsiteY6" fmla="*/ 406400 h 685800"/>
              <a:gd name="connsiteX7" fmla="*/ 488950 w 1511300"/>
              <a:gd name="connsiteY7" fmla="*/ 438150 h 685800"/>
              <a:gd name="connsiteX8" fmla="*/ 349250 w 1511300"/>
              <a:gd name="connsiteY8" fmla="*/ 292100 h 685800"/>
              <a:gd name="connsiteX9" fmla="*/ 330200 w 1511300"/>
              <a:gd name="connsiteY9" fmla="*/ 215900 h 685800"/>
              <a:gd name="connsiteX10" fmla="*/ 0 w 1511300"/>
              <a:gd name="connsiteY10" fmla="*/ 292100 h 685800"/>
              <a:gd name="connsiteX11" fmla="*/ 196850 w 1511300"/>
              <a:gd name="connsiteY11" fmla="*/ 527050 h 685800"/>
              <a:gd name="connsiteX12" fmla="*/ 495300 w 1511300"/>
              <a:gd name="connsiteY12" fmla="*/ 628650 h 685800"/>
              <a:gd name="connsiteX13" fmla="*/ 800100 w 1511300"/>
              <a:gd name="connsiteY13" fmla="*/ 685800 h 685800"/>
              <a:gd name="connsiteX14" fmla="*/ 1174750 w 1511300"/>
              <a:gd name="connsiteY14" fmla="*/ 679450 h 685800"/>
              <a:gd name="connsiteX15" fmla="*/ 1352550 w 1511300"/>
              <a:gd name="connsiteY15" fmla="*/ 488950 h 685800"/>
              <a:gd name="connsiteX16" fmla="*/ 1422400 w 1511300"/>
              <a:gd name="connsiteY16" fmla="*/ 419100 h 685800"/>
              <a:gd name="connsiteX17" fmla="*/ 1511300 w 1511300"/>
              <a:gd name="connsiteY17" fmla="*/ 298450 h 685800"/>
              <a:gd name="connsiteX18" fmla="*/ 1193800 w 1511300"/>
              <a:gd name="connsiteY18" fmla="*/ 165100 h 685800"/>
              <a:gd name="connsiteX19" fmla="*/ 1117600 w 1511300"/>
              <a:gd name="connsiteY19" fmla="*/ 241300 h 685800"/>
              <a:gd name="connsiteX20" fmla="*/ 996950 w 1511300"/>
              <a:gd name="connsiteY20" fmla="*/ 69850 h 685800"/>
              <a:gd name="connsiteX0" fmla="*/ 996950 w 1511300"/>
              <a:gd name="connsiteY0" fmla="*/ 69850 h 704850"/>
              <a:gd name="connsiteX1" fmla="*/ 914400 w 1511300"/>
              <a:gd name="connsiteY1" fmla="*/ 6350 h 704850"/>
              <a:gd name="connsiteX2" fmla="*/ 577850 w 1511300"/>
              <a:gd name="connsiteY2" fmla="*/ 0 h 704850"/>
              <a:gd name="connsiteX3" fmla="*/ 431800 w 1511300"/>
              <a:gd name="connsiteY3" fmla="*/ 50800 h 704850"/>
              <a:gd name="connsiteX4" fmla="*/ 406400 w 1511300"/>
              <a:gd name="connsiteY4" fmla="*/ 177800 h 704850"/>
              <a:gd name="connsiteX5" fmla="*/ 444500 w 1511300"/>
              <a:gd name="connsiteY5" fmla="*/ 342900 h 704850"/>
              <a:gd name="connsiteX6" fmla="*/ 495300 w 1511300"/>
              <a:gd name="connsiteY6" fmla="*/ 406400 h 704850"/>
              <a:gd name="connsiteX7" fmla="*/ 488950 w 1511300"/>
              <a:gd name="connsiteY7" fmla="*/ 438150 h 704850"/>
              <a:gd name="connsiteX8" fmla="*/ 349250 w 1511300"/>
              <a:gd name="connsiteY8" fmla="*/ 292100 h 704850"/>
              <a:gd name="connsiteX9" fmla="*/ 330200 w 1511300"/>
              <a:gd name="connsiteY9" fmla="*/ 215900 h 704850"/>
              <a:gd name="connsiteX10" fmla="*/ 0 w 1511300"/>
              <a:gd name="connsiteY10" fmla="*/ 292100 h 704850"/>
              <a:gd name="connsiteX11" fmla="*/ 196850 w 1511300"/>
              <a:gd name="connsiteY11" fmla="*/ 527050 h 704850"/>
              <a:gd name="connsiteX12" fmla="*/ 495300 w 1511300"/>
              <a:gd name="connsiteY12" fmla="*/ 628650 h 704850"/>
              <a:gd name="connsiteX13" fmla="*/ 800100 w 1511300"/>
              <a:gd name="connsiteY13" fmla="*/ 685800 h 704850"/>
              <a:gd name="connsiteX14" fmla="*/ 1035050 w 1511300"/>
              <a:gd name="connsiteY14" fmla="*/ 704850 h 704850"/>
              <a:gd name="connsiteX15" fmla="*/ 1352550 w 1511300"/>
              <a:gd name="connsiteY15" fmla="*/ 488950 h 704850"/>
              <a:gd name="connsiteX16" fmla="*/ 1422400 w 1511300"/>
              <a:gd name="connsiteY16" fmla="*/ 419100 h 704850"/>
              <a:gd name="connsiteX17" fmla="*/ 1511300 w 1511300"/>
              <a:gd name="connsiteY17" fmla="*/ 298450 h 704850"/>
              <a:gd name="connsiteX18" fmla="*/ 1193800 w 1511300"/>
              <a:gd name="connsiteY18" fmla="*/ 165100 h 704850"/>
              <a:gd name="connsiteX19" fmla="*/ 1117600 w 1511300"/>
              <a:gd name="connsiteY19" fmla="*/ 241300 h 704850"/>
              <a:gd name="connsiteX20" fmla="*/ 996950 w 1511300"/>
              <a:gd name="connsiteY20" fmla="*/ 69850 h 704850"/>
              <a:gd name="connsiteX0" fmla="*/ 996950 w 1511300"/>
              <a:gd name="connsiteY0" fmla="*/ 69850 h 704850"/>
              <a:gd name="connsiteX1" fmla="*/ 914400 w 1511300"/>
              <a:gd name="connsiteY1" fmla="*/ 6350 h 704850"/>
              <a:gd name="connsiteX2" fmla="*/ 577850 w 1511300"/>
              <a:gd name="connsiteY2" fmla="*/ 0 h 704850"/>
              <a:gd name="connsiteX3" fmla="*/ 431800 w 1511300"/>
              <a:gd name="connsiteY3" fmla="*/ 50800 h 704850"/>
              <a:gd name="connsiteX4" fmla="*/ 406400 w 1511300"/>
              <a:gd name="connsiteY4" fmla="*/ 177800 h 704850"/>
              <a:gd name="connsiteX5" fmla="*/ 444500 w 1511300"/>
              <a:gd name="connsiteY5" fmla="*/ 342900 h 704850"/>
              <a:gd name="connsiteX6" fmla="*/ 495300 w 1511300"/>
              <a:gd name="connsiteY6" fmla="*/ 406400 h 704850"/>
              <a:gd name="connsiteX7" fmla="*/ 488950 w 1511300"/>
              <a:gd name="connsiteY7" fmla="*/ 438150 h 704850"/>
              <a:gd name="connsiteX8" fmla="*/ 349250 w 1511300"/>
              <a:gd name="connsiteY8" fmla="*/ 292100 h 704850"/>
              <a:gd name="connsiteX9" fmla="*/ 330200 w 1511300"/>
              <a:gd name="connsiteY9" fmla="*/ 215900 h 704850"/>
              <a:gd name="connsiteX10" fmla="*/ 0 w 1511300"/>
              <a:gd name="connsiteY10" fmla="*/ 292100 h 704850"/>
              <a:gd name="connsiteX11" fmla="*/ 196850 w 1511300"/>
              <a:gd name="connsiteY11" fmla="*/ 527050 h 704850"/>
              <a:gd name="connsiteX12" fmla="*/ 495300 w 1511300"/>
              <a:gd name="connsiteY12" fmla="*/ 628650 h 704850"/>
              <a:gd name="connsiteX13" fmla="*/ 800100 w 1511300"/>
              <a:gd name="connsiteY13" fmla="*/ 685800 h 704850"/>
              <a:gd name="connsiteX14" fmla="*/ 1035050 w 1511300"/>
              <a:gd name="connsiteY14" fmla="*/ 704850 h 704850"/>
              <a:gd name="connsiteX15" fmla="*/ 1352550 w 1511300"/>
              <a:gd name="connsiteY15" fmla="*/ 488950 h 704850"/>
              <a:gd name="connsiteX16" fmla="*/ 1422400 w 1511300"/>
              <a:gd name="connsiteY16" fmla="*/ 419100 h 704850"/>
              <a:gd name="connsiteX17" fmla="*/ 1511300 w 1511300"/>
              <a:gd name="connsiteY17" fmla="*/ 298450 h 704850"/>
              <a:gd name="connsiteX18" fmla="*/ 1193800 w 1511300"/>
              <a:gd name="connsiteY18" fmla="*/ 165100 h 704850"/>
              <a:gd name="connsiteX19" fmla="*/ 1117600 w 1511300"/>
              <a:gd name="connsiteY19" fmla="*/ 241300 h 704850"/>
              <a:gd name="connsiteX20" fmla="*/ 996950 w 1511300"/>
              <a:gd name="connsiteY20" fmla="*/ 69850 h 704850"/>
              <a:gd name="connsiteX0" fmla="*/ 996950 w 1511300"/>
              <a:gd name="connsiteY0" fmla="*/ 69850 h 704850"/>
              <a:gd name="connsiteX1" fmla="*/ 914400 w 1511300"/>
              <a:gd name="connsiteY1" fmla="*/ 6350 h 704850"/>
              <a:gd name="connsiteX2" fmla="*/ 577850 w 1511300"/>
              <a:gd name="connsiteY2" fmla="*/ 0 h 704850"/>
              <a:gd name="connsiteX3" fmla="*/ 431800 w 1511300"/>
              <a:gd name="connsiteY3" fmla="*/ 50800 h 704850"/>
              <a:gd name="connsiteX4" fmla="*/ 406400 w 1511300"/>
              <a:gd name="connsiteY4" fmla="*/ 177800 h 704850"/>
              <a:gd name="connsiteX5" fmla="*/ 444500 w 1511300"/>
              <a:gd name="connsiteY5" fmla="*/ 342900 h 704850"/>
              <a:gd name="connsiteX6" fmla="*/ 495300 w 1511300"/>
              <a:gd name="connsiteY6" fmla="*/ 406400 h 704850"/>
              <a:gd name="connsiteX7" fmla="*/ 488950 w 1511300"/>
              <a:gd name="connsiteY7" fmla="*/ 438150 h 704850"/>
              <a:gd name="connsiteX8" fmla="*/ 349250 w 1511300"/>
              <a:gd name="connsiteY8" fmla="*/ 292100 h 704850"/>
              <a:gd name="connsiteX9" fmla="*/ 330200 w 1511300"/>
              <a:gd name="connsiteY9" fmla="*/ 215900 h 704850"/>
              <a:gd name="connsiteX10" fmla="*/ 0 w 1511300"/>
              <a:gd name="connsiteY10" fmla="*/ 292100 h 704850"/>
              <a:gd name="connsiteX11" fmla="*/ 196850 w 1511300"/>
              <a:gd name="connsiteY11" fmla="*/ 527050 h 704850"/>
              <a:gd name="connsiteX12" fmla="*/ 469900 w 1511300"/>
              <a:gd name="connsiteY12" fmla="*/ 660400 h 704850"/>
              <a:gd name="connsiteX13" fmla="*/ 800100 w 1511300"/>
              <a:gd name="connsiteY13" fmla="*/ 685800 h 704850"/>
              <a:gd name="connsiteX14" fmla="*/ 1035050 w 1511300"/>
              <a:gd name="connsiteY14" fmla="*/ 704850 h 704850"/>
              <a:gd name="connsiteX15" fmla="*/ 1352550 w 1511300"/>
              <a:gd name="connsiteY15" fmla="*/ 488950 h 704850"/>
              <a:gd name="connsiteX16" fmla="*/ 1422400 w 1511300"/>
              <a:gd name="connsiteY16" fmla="*/ 419100 h 704850"/>
              <a:gd name="connsiteX17" fmla="*/ 1511300 w 1511300"/>
              <a:gd name="connsiteY17" fmla="*/ 298450 h 704850"/>
              <a:gd name="connsiteX18" fmla="*/ 1193800 w 1511300"/>
              <a:gd name="connsiteY18" fmla="*/ 165100 h 704850"/>
              <a:gd name="connsiteX19" fmla="*/ 1117600 w 1511300"/>
              <a:gd name="connsiteY19" fmla="*/ 241300 h 704850"/>
              <a:gd name="connsiteX20" fmla="*/ 996950 w 1511300"/>
              <a:gd name="connsiteY20" fmla="*/ 69850 h 704850"/>
              <a:gd name="connsiteX0" fmla="*/ 996950 w 1511300"/>
              <a:gd name="connsiteY0" fmla="*/ 69850 h 685800"/>
              <a:gd name="connsiteX1" fmla="*/ 914400 w 1511300"/>
              <a:gd name="connsiteY1" fmla="*/ 6350 h 685800"/>
              <a:gd name="connsiteX2" fmla="*/ 577850 w 1511300"/>
              <a:gd name="connsiteY2" fmla="*/ 0 h 685800"/>
              <a:gd name="connsiteX3" fmla="*/ 431800 w 1511300"/>
              <a:gd name="connsiteY3" fmla="*/ 50800 h 685800"/>
              <a:gd name="connsiteX4" fmla="*/ 406400 w 1511300"/>
              <a:gd name="connsiteY4" fmla="*/ 177800 h 685800"/>
              <a:gd name="connsiteX5" fmla="*/ 444500 w 1511300"/>
              <a:gd name="connsiteY5" fmla="*/ 342900 h 685800"/>
              <a:gd name="connsiteX6" fmla="*/ 495300 w 1511300"/>
              <a:gd name="connsiteY6" fmla="*/ 406400 h 685800"/>
              <a:gd name="connsiteX7" fmla="*/ 488950 w 1511300"/>
              <a:gd name="connsiteY7" fmla="*/ 438150 h 685800"/>
              <a:gd name="connsiteX8" fmla="*/ 349250 w 1511300"/>
              <a:gd name="connsiteY8" fmla="*/ 292100 h 685800"/>
              <a:gd name="connsiteX9" fmla="*/ 330200 w 1511300"/>
              <a:gd name="connsiteY9" fmla="*/ 215900 h 685800"/>
              <a:gd name="connsiteX10" fmla="*/ 0 w 1511300"/>
              <a:gd name="connsiteY10" fmla="*/ 292100 h 685800"/>
              <a:gd name="connsiteX11" fmla="*/ 196850 w 1511300"/>
              <a:gd name="connsiteY11" fmla="*/ 527050 h 685800"/>
              <a:gd name="connsiteX12" fmla="*/ 469900 w 1511300"/>
              <a:gd name="connsiteY12" fmla="*/ 660400 h 685800"/>
              <a:gd name="connsiteX13" fmla="*/ 800100 w 1511300"/>
              <a:gd name="connsiteY13" fmla="*/ 685800 h 685800"/>
              <a:gd name="connsiteX14" fmla="*/ 1041400 w 1511300"/>
              <a:gd name="connsiteY14" fmla="*/ 654050 h 685800"/>
              <a:gd name="connsiteX15" fmla="*/ 1352550 w 1511300"/>
              <a:gd name="connsiteY15" fmla="*/ 488950 h 685800"/>
              <a:gd name="connsiteX16" fmla="*/ 1422400 w 1511300"/>
              <a:gd name="connsiteY16" fmla="*/ 419100 h 685800"/>
              <a:gd name="connsiteX17" fmla="*/ 1511300 w 1511300"/>
              <a:gd name="connsiteY17" fmla="*/ 298450 h 685800"/>
              <a:gd name="connsiteX18" fmla="*/ 1193800 w 1511300"/>
              <a:gd name="connsiteY18" fmla="*/ 165100 h 685800"/>
              <a:gd name="connsiteX19" fmla="*/ 1117600 w 1511300"/>
              <a:gd name="connsiteY19" fmla="*/ 241300 h 685800"/>
              <a:gd name="connsiteX20" fmla="*/ 996950 w 1511300"/>
              <a:gd name="connsiteY20" fmla="*/ 69850 h 685800"/>
              <a:gd name="connsiteX0" fmla="*/ 996950 w 1511300"/>
              <a:gd name="connsiteY0" fmla="*/ 69850 h 685800"/>
              <a:gd name="connsiteX1" fmla="*/ 914400 w 1511300"/>
              <a:gd name="connsiteY1" fmla="*/ 6350 h 685800"/>
              <a:gd name="connsiteX2" fmla="*/ 577850 w 1511300"/>
              <a:gd name="connsiteY2" fmla="*/ 0 h 685800"/>
              <a:gd name="connsiteX3" fmla="*/ 431800 w 1511300"/>
              <a:gd name="connsiteY3" fmla="*/ 50800 h 685800"/>
              <a:gd name="connsiteX4" fmla="*/ 406400 w 1511300"/>
              <a:gd name="connsiteY4" fmla="*/ 177800 h 685800"/>
              <a:gd name="connsiteX5" fmla="*/ 444500 w 1511300"/>
              <a:gd name="connsiteY5" fmla="*/ 342900 h 685800"/>
              <a:gd name="connsiteX6" fmla="*/ 495300 w 1511300"/>
              <a:gd name="connsiteY6" fmla="*/ 406400 h 685800"/>
              <a:gd name="connsiteX7" fmla="*/ 488950 w 1511300"/>
              <a:gd name="connsiteY7" fmla="*/ 438150 h 685800"/>
              <a:gd name="connsiteX8" fmla="*/ 349250 w 1511300"/>
              <a:gd name="connsiteY8" fmla="*/ 292100 h 685800"/>
              <a:gd name="connsiteX9" fmla="*/ 330200 w 1511300"/>
              <a:gd name="connsiteY9" fmla="*/ 215900 h 685800"/>
              <a:gd name="connsiteX10" fmla="*/ 0 w 1511300"/>
              <a:gd name="connsiteY10" fmla="*/ 292100 h 685800"/>
              <a:gd name="connsiteX11" fmla="*/ 196850 w 1511300"/>
              <a:gd name="connsiteY11" fmla="*/ 527050 h 685800"/>
              <a:gd name="connsiteX12" fmla="*/ 469900 w 1511300"/>
              <a:gd name="connsiteY12" fmla="*/ 660400 h 685800"/>
              <a:gd name="connsiteX13" fmla="*/ 800100 w 1511300"/>
              <a:gd name="connsiteY13" fmla="*/ 685800 h 685800"/>
              <a:gd name="connsiteX14" fmla="*/ 1073150 w 1511300"/>
              <a:gd name="connsiteY14" fmla="*/ 666750 h 685800"/>
              <a:gd name="connsiteX15" fmla="*/ 1352550 w 1511300"/>
              <a:gd name="connsiteY15" fmla="*/ 488950 h 685800"/>
              <a:gd name="connsiteX16" fmla="*/ 1422400 w 1511300"/>
              <a:gd name="connsiteY16" fmla="*/ 419100 h 685800"/>
              <a:gd name="connsiteX17" fmla="*/ 1511300 w 1511300"/>
              <a:gd name="connsiteY17" fmla="*/ 298450 h 685800"/>
              <a:gd name="connsiteX18" fmla="*/ 1193800 w 1511300"/>
              <a:gd name="connsiteY18" fmla="*/ 165100 h 685800"/>
              <a:gd name="connsiteX19" fmla="*/ 1117600 w 1511300"/>
              <a:gd name="connsiteY19" fmla="*/ 241300 h 685800"/>
              <a:gd name="connsiteX20" fmla="*/ 996950 w 1511300"/>
              <a:gd name="connsiteY20" fmla="*/ 69850 h 685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511300" h="685800">
                <a:moveTo>
                  <a:pt x="996950" y="69850"/>
                </a:moveTo>
                <a:lnTo>
                  <a:pt x="914400" y="6350"/>
                </a:lnTo>
                <a:lnTo>
                  <a:pt x="577850" y="0"/>
                </a:lnTo>
                <a:lnTo>
                  <a:pt x="431800" y="50800"/>
                </a:lnTo>
                <a:lnTo>
                  <a:pt x="406400" y="177800"/>
                </a:lnTo>
                <a:lnTo>
                  <a:pt x="444500" y="342900"/>
                </a:lnTo>
                <a:lnTo>
                  <a:pt x="495300" y="406400"/>
                </a:lnTo>
                <a:lnTo>
                  <a:pt x="488950" y="438150"/>
                </a:lnTo>
                <a:lnTo>
                  <a:pt x="349250" y="292100"/>
                </a:lnTo>
                <a:lnTo>
                  <a:pt x="330200" y="215900"/>
                </a:lnTo>
                <a:lnTo>
                  <a:pt x="0" y="292100"/>
                </a:lnTo>
                <a:lnTo>
                  <a:pt x="196850" y="527050"/>
                </a:lnTo>
                <a:lnTo>
                  <a:pt x="469900" y="660400"/>
                </a:lnTo>
                <a:lnTo>
                  <a:pt x="800100" y="685800"/>
                </a:lnTo>
                <a:lnTo>
                  <a:pt x="1073150" y="666750"/>
                </a:lnTo>
                <a:cubicBezTo>
                  <a:pt x="1255183" y="601133"/>
                  <a:pt x="1246717" y="560917"/>
                  <a:pt x="1352550" y="488950"/>
                </a:cubicBezTo>
                <a:lnTo>
                  <a:pt x="1422400" y="419100"/>
                </a:lnTo>
                <a:lnTo>
                  <a:pt x="1511300" y="298450"/>
                </a:lnTo>
                <a:lnTo>
                  <a:pt x="1193800" y="165100"/>
                </a:lnTo>
                <a:lnTo>
                  <a:pt x="1117600" y="241300"/>
                </a:lnTo>
                <a:lnTo>
                  <a:pt x="996950" y="69850"/>
                </a:lnTo>
                <a:close/>
              </a:path>
            </a:pathLst>
          </a:custGeom>
          <a:solidFill>
            <a:srgbClr val="BDD7EE">
              <a:alpha val="50196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手繪多邊形: 圖案 18">
            <a:extLst>
              <a:ext uri="{FF2B5EF4-FFF2-40B4-BE49-F238E27FC236}">
                <a16:creationId xmlns:a16="http://schemas.microsoft.com/office/drawing/2014/main" id="{B27EDD38-5BEC-4ABB-A11A-93F1CDCB724E}"/>
              </a:ext>
            </a:extLst>
          </p:cNvPr>
          <p:cNvSpPr/>
          <p:nvPr/>
        </p:nvSpPr>
        <p:spPr>
          <a:xfrm>
            <a:off x="4762500" y="2838450"/>
            <a:ext cx="88900" cy="139700"/>
          </a:xfrm>
          <a:custGeom>
            <a:avLst/>
            <a:gdLst>
              <a:gd name="connsiteX0" fmla="*/ 88900 w 88900"/>
              <a:gd name="connsiteY0" fmla="*/ 0 h 139700"/>
              <a:gd name="connsiteX1" fmla="*/ 12700 w 88900"/>
              <a:gd name="connsiteY1" fmla="*/ 19050 h 139700"/>
              <a:gd name="connsiteX2" fmla="*/ 0 w 88900"/>
              <a:gd name="connsiteY2" fmla="*/ 69850 h 139700"/>
              <a:gd name="connsiteX3" fmla="*/ 12700 w 88900"/>
              <a:gd name="connsiteY3" fmla="*/ 139700 h 139700"/>
              <a:gd name="connsiteX4" fmla="*/ 88900 w 88900"/>
              <a:gd name="connsiteY4" fmla="*/ 0 h 139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900" h="139700">
                <a:moveTo>
                  <a:pt x="88900" y="0"/>
                </a:moveTo>
                <a:lnTo>
                  <a:pt x="12700" y="19050"/>
                </a:lnTo>
                <a:lnTo>
                  <a:pt x="0" y="69850"/>
                </a:lnTo>
                <a:lnTo>
                  <a:pt x="12700" y="139700"/>
                </a:lnTo>
                <a:lnTo>
                  <a:pt x="88900" y="0"/>
                </a:lnTo>
                <a:close/>
              </a:path>
            </a:pathLst>
          </a:custGeom>
          <a:solidFill>
            <a:srgbClr val="FFC000">
              <a:alpha val="40000"/>
            </a:srgbClr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手繪多邊形: 圖案 19">
            <a:extLst>
              <a:ext uri="{FF2B5EF4-FFF2-40B4-BE49-F238E27FC236}">
                <a16:creationId xmlns:a16="http://schemas.microsoft.com/office/drawing/2014/main" id="{E4536DBE-DF7F-4D79-87A7-8DD1065BDF84}"/>
              </a:ext>
            </a:extLst>
          </p:cNvPr>
          <p:cNvSpPr/>
          <p:nvPr/>
        </p:nvSpPr>
        <p:spPr>
          <a:xfrm>
            <a:off x="4133850" y="2832100"/>
            <a:ext cx="101600" cy="101600"/>
          </a:xfrm>
          <a:custGeom>
            <a:avLst/>
            <a:gdLst>
              <a:gd name="connsiteX0" fmla="*/ 101600 w 101600"/>
              <a:gd name="connsiteY0" fmla="*/ 44450 h 101600"/>
              <a:gd name="connsiteX1" fmla="*/ 44450 w 101600"/>
              <a:gd name="connsiteY1" fmla="*/ 12700 h 101600"/>
              <a:gd name="connsiteX2" fmla="*/ 0 w 101600"/>
              <a:gd name="connsiteY2" fmla="*/ 0 h 101600"/>
              <a:gd name="connsiteX3" fmla="*/ 25400 w 101600"/>
              <a:gd name="connsiteY3" fmla="*/ 38100 h 101600"/>
              <a:gd name="connsiteX4" fmla="*/ 50800 w 101600"/>
              <a:gd name="connsiteY4" fmla="*/ 101600 h 101600"/>
              <a:gd name="connsiteX5" fmla="*/ 101600 w 101600"/>
              <a:gd name="connsiteY5" fmla="*/ 44450 h 10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1600" h="101600">
                <a:moveTo>
                  <a:pt x="101600" y="44450"/>
                </a:moveTo>
                <a:lnTo>
                  <a:pt x="44450" y="12700"/>
                </a:lnTo>
                <a:lnTo>
                  <a:pt x="0" y="0"/>
                </a:lnTo>
                <a:lnTo>
                  <a:pt x="25400" y="38100"/>
                </a:lnTo>
                <a:lnTo>
                  <a:pt x="50800" y="101600"/>
                </a:lnTo>
                <a:lnTo>
                  <a:pt x="101600" y="44450"/>
                </a:lnTo>
                <a:close/>
              </a:path>
            </a:pathLst>
          </a:custGeom>
          <a:solidFill>
            <a:srgbClr val="FFC000">
              <a:alpha val="40000"/>
            </a:srgbClr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1" name="圖片 20">
            <a:extLst>
              <a:ext uri="{FF2B5EF4-FFF2-40B4-BE49-F238E27FC236}">
                <a16:creationId xmlns:a16="http://schemas.microsoft.com/office/drawing/2014/main" id="{9234F5FD-3215-4679-94D5-049FDBE002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1693" y="1823447"/>
            <a:ext cx="2419343" cy="1482372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E37A435D-8FC9-4A4B-82DA-55E40DB181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4518" y="1473563"/>
            <a:ext cx="1910827" cy="2277336"/>
          </a:xfrm>
          <a:prstGeom prst="rect">
            <a:avLst/>
          </a:prstGeom>
        </p:spPr>
      </p:pic>
      <p:sp>
        <p:nvSpPr>
          <p:cNvPr id="24" name="手繪多邊形: 圖案 23">
            <a:extLst>
              <a:ext uri="{FF2B5EF4-FFF2-40B4-BE49-F238E27FC236}">
                <a16:creationId xmlns:a16="http://schemas.microsoft.com/office/drawing/2014/main" id="{6D7A12F2-28BD-4896-8E54-1ED6A5EB5B78}"/>
              </a:ext>
            </a:extLst>
          </p:cNvPr>
          <p:cNvSpPr/>
          <p:nvPr/>
        </p:nvSpPr>
        <p:spPr>
          <a:xfrm>
            <a:off x="1326356" y="2216944"/>
            <a:ext cx="283369" cy="523875"/>
          </a:xfrm>
          <a:custGeom>
            <a:avLst/>
            <a:gdLst>
              <a:gd name="connsiteX0" fmla="*/ 157163 w 283369"/>
              <a:gd name="connsiteY0" fmla="*/ 0 h 523875"/>
              <a:gd name="connsiteX1" fmla="*/ 119063 w 283369"/>
              <a:gd name="connsiteY1" fmla="*/ 57150 h 523875"/>
              <a:gd name="connsiteX2" fmla="*/ 73819 w 283369"/>
              <a:gd name="connsiteY2" fmla="*/ 104775 h 523875"/>
              <a:gd name="connsiteX3" fmla="*/ 30957 w 283369"/>
              <a:gd name="connsiteY3" fmla="*/ 192881 h 523875"/>
              <a:gd name="connsiteX4" fmla="*/ 0 w 283369"/>
              <a:gd name="connsiteY4" fmla="*/ 302419 h 523875"/>
              <a:gd name="connsiteX5" fmla="*/ 19050 w 283369"/>
              <a:gd name="connsiteY5" fmla="*/ 452437 h 523875"/>
              <a:gd name="connsiteX6" fmla="*/ 45244 w 283369"/>
              <a:gd name="connsiteY6" fmla="*/ 523875 h 523875"/>
              <a:gd name="connsiteX7" fmla="*/ 73819 w 283369"/>
              <a:gd name="connsiteY7" fmla="*/ 504825 h 523875"/>
              <a:gd name="connsiteX8" fmla="*/ 123825 w 283369"/>
              <a:gd name="connsiteY8" fmla="*/ 371475 h 523875"/>
              <a:gd name="connsiteX9" fmla="*/ 207169 w 283369"/>
              <a:gd name="connsiteY9" fmla="*/ 266700 h 523875"/>
              <a:gd name="connsiteX10" fmla="*/ 266700 w 283369"/>
              <a:gd name="connsiteY10" fmla="*/ 195262 h 523875"/>
              <a:gd name="connsiteX11" fmla="*/ 283369 w 283369"/>
              <a:gd name="connsiteY11" fmla="*/ 102394 h 523875"/>
              <a:gd name="connsiteX12" fmla="*/ 233363 w 283369"/>
              <a:gd name="connsiteY12" fmla="*/ 45244 h 523875"/>
              <a:gd name="connsiteX13" fmla="*/ 157163 w 283369"/>
              <a:gd name="connsiteY13" fmla="*/ 0 h 523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83369" h="523875">
                <a:moveTo>
                  <a:pt x="157163" y="0"/>
                </a:moveTo>
                <a:lnTo>
                  <a:pt x="119063" y="57150"/>
                </a:lnTo>
                <a:lnTo>
                  <a:pt x="73819" y="104775"/>
                </a:lnTo>
                <a:lnTo>
                  <a:pt x="30957" y="192881"/>
                </a:lnTo>
                <a:lnTo>
                  <a:pt x="0" y="302419"/>
                </a:lnTo>
                <a:lnTo>
                  <a:pt x="19050" y="452437"/>
                </a:lnTo>
                <a:lnTo>
                  <a:pt x="45244" y="523875"/>
                </a:lnTo>
                <a:lnTo>
                  <a:pt x="73819" y="504825"/>
                </a:lnTo>
                <a:lnTo>
                  <a:pt x="123825" y="371475"/>
                </a:lnTo>
                <a:lnTo>
                  <a:pt x="207169" y="266700"/>
                </a:lnTo>
                <a:lnTo>
                  <a:pt x="266700" y="195262"/>
                </a:lnTo>
                <a:lnTo>
                  <a:pt x="283369" y="102394"/>
                </a:lnTo>
                <a:lnTo>
                  <a:pt x="233363" y="45244"/>
                </a:lnTo>
                <a:lnTo>
                  <a:pt x="157163" y="0"/>
                </a:lnTo>
                <a:close/>
              </a:path>
            </a:pathLst>
          </a:custGeom>
          <a:solidFill>
            <a:srgbClr val="F1583F">
              <a:alpha val="40000"/>
            </a:srgbClr>
          </a:solidFill>
          <a:ln>
            <a:solidFill>
              <a:srgbClr val="F158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手繪多邊形: 圖案 24">
            <a:extLst>
              <a:ext uri="{FF2B5EF4-FFF2-40B4-BE49-F238E27FC236}">
                <a16:creationId xmlns:a16="http://schemas.microsoft.com/office/drawing/2014/main" id="{01C8DD77-D9E1-41F2-9744-F2C6B979A884}"/>
              </a:ext>
            </a:extLst>
          </p:cNvPr>
          <p:cNvSpPr/>
          <p:nvPr/>
        </p:nvSpPr>
        <p:spPr>
          <a:xfrm>
            <a:off x="1785938" y="2233613"/>
            <a:ext cx="280987" cy="521493"/>
          </a:xfrm>
          <a:custGeom>
            <a:avLst/>
            <a:gdLst>
              <a:gd name="connsiteX0" fmla="*/ 111918 w 280987"/>
              <a:gd name="connsiteY0" fmla="*/ 0 h 521493"/>
              <a:gd name="connsiteX1" fmla="*/ 61912 w 280987"/>
              <a:gd name="connsiteY1" fmla="*/ 23812 h 521493"/>
              <a:gd name="connsiteX2" fmla="*/ 14287 w 280987"/>
              <a:gd name="connsiteY2" fmla="*/ 69056 h 521493"/>
              <a:gd name="connsiteX3" fmla="*/ 0 w 280987"/>
              <a:gd name="connsiteY3" fmla="*/ 88106 h 521493"/>
              <a:gd name="connsiteX4" fmla="*/ 19050 w 280987"/>
              <a:gd name="connsiteY4" fmla="*/ 145256 h 521493"/>
              <a:gd name="connsiteX5" fmla="*/ 38100 w 280987"/>
              <a:gd name="connsiteY5" fmla="*/ 183356 h 521493"/>
              <a:gd name="connsiteX6" fmla="*/ 85725 w 280987"/>
              <a:gd name="connsiteY6" fmla="*/ 247650 h 521493"/>
              <a:gd name="connsiteX7" fmla="*/ 128587 w 280987"/>
              <a:gd name="connsiteY7" fmla="*/ 345281 h 521493"/>
              <a:gd name="connsiteX8" fmla="*/ 257175 w 280987"/>
              <a:gd name="connsiteY8" fmla="*/ 521493 h 521493"/>
              <a:gd name="connsiteX9" fmla="*/ 273843 w 280987"/>
              <a:gd name="connsiteY9" fmla="*/ 433387 h 521493"/>
              <a:gd name="connsiteX10" fmla="*/ 280987 w 280987"/>
              <a:gd name="connsiteY10" fmla="*/ 235743 h 521493"/>
              <a:gd name="connsiteX11" fmla="*/ 235743 w 280987"/>
              <a:gd name="connsiteY11" fmla="*/ 111918 h 521493"/>
              <a:gd name="connsiteX12" fmla="*/ 111918 w 280987"/>
              <a:gd name="connsiteY12" fmla="*/ 0 h 521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80987" h="521493">
                <a:moveTo>
                  <a:pt x="111918" y="0"/>
                </a:moveTo>
                <a:lnTo>
                  <a:pt x="61912" y="23812"/>
                </a:lnTo>
                <a:lnTo>
                  <a:pt x="14287" y="69056"/>
                </a:lnTo>
                <a:lnTo>
                  <a:pt x="0" y="88106"/>
                </a:lnTo>
                <a:lnTo>
                  <a:pt x="19050" y="145256"/>
                </a:lnTo>
                <a:lnTo>
                  <a:pt x="38100" y="183356"/>
                </a:lnTo>
                <a:lnTo>
                  <a:pt x="85725" y="247650"/>
                </a:lnTo>
                <a:lnTo>
                  <a:pt x="128587" y="345281"/>
                </a:lnTo>
                <a:lnTo>
                  <a:pt x="257175" y="521493"/>
                </a:lnTo>
                <a:lnTo>
                  <a:pt x="273843" y="433387"/>
                </a:lnTo>
                <a:lnTo>
                  <a:pt x="280987" y="235743"/>
                </a:lnTo>
                <a:lnTo>
                  <a:pt x="235743" y="111918"/>
                </a:lnTo>
                <a:lnTo>
                  <a:pt x="111918" y="0"/>
                </a:lnTo>
                <a:close/>
              </a:path>
            </a:pathLst>
          </a:custGeom>
          <a:solidFill>
            <a:srgbClr val="F1583F">
              <a:alpha val="40000"/>
            </a:srgbClr>
          </a:solidFill>
          <a:ln>
            <a:solidFill>
              <a:srgbClr val="F158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手繪多邊形: 圖案 25">
            <a:extLst>
              <a:ext uri="{FF2B5EF4-FFF2-40B4-BE49-F238E27FC236}">
                <a16:creationId xmlns:a16="http://schemas.microsoft.com/office/drawing/2014/main" id="{C3ED0977-8C9C-40DC-933C-D4D780309744}"/>
              </a:ext>
            </a:extLst>
          </p:cNvPr>
          <p:cNvSpPr/>
          <p:nvPr/>
        </p:nvSpPr>
        <p:spPr>
          <a:xfrm>
            <a:off x="1121569" y="2852738"/>
            <a:ext cx="1207294" cy="666750"/>
          </a:xfrm>
          <a:custGeom>
            <a:avLst/>
            <a:gdLst>
              <a:gd name="connsiteX0" fmla="*/ 471487 w 1207294"/>
              <a:gd name="connsiteY0" fmla="*/ 52388 h 719138"/>
              <a:gd name="connsiteX1" fmla="*/ 421481 w 1207294"/>
              <a:gd name="connsiteY1" fmla="*/ 180975 h 719138"/>
              <a:gd name="connsiteX2" fmla="*/ 350044 w 1207294"/>
              <a:gd name="connsiteY2" fmla="*/ 330994 h 719138"/>
              <a:gd name="connsiteX3" fmla="*/ 254794 w 1207294"/>
              <a:gd name="connsiteY3" fmla="*/ 269081 h 719138"/>
              <a:gd name="connsiteX4" fmla="*/ 147637 w 1207294"/>
              <a:gd name="connsiteY4" fmla="*/ 342900 h 719138"/>
              <a:gd name="connsiteX5" fmla="*/ 0 w 1207294"/>
              <a:gd name="connsiteY5" fmla="*/ 423863 h 719138"/>
              <a:gd name="connsiteX6" fmla="*/ 140494 w 1207294"/>
              <a:gd name="connsiteY6" fmla="*/ 569119 h 719138"/>
              <a:gd name="connsiteX7" fmla="*/ 283369 w 1207294"/>
              <a:gd name="connsiteY7" fmla="*/ 669131 h 719138"/>
              <a:gd name="connsiteX8" fmla="*/ 428625 w 1207294"/>
              <a:gd name="connsiteY8" fmla="*/ 719138 h 719138"/>
              <a:gd name="connsiteX9" fmla="*/ 571500 w 1207294"/>
              <a:gd name="connsiteY9" fmla="*/ 711994 h 719138"/>
              <a:gd name="connsiteX10" fmla="*/ 619125 w 1207294"/>
              <a:gd name="connsiteY10" fmla="*/ 642938 h 719138"/>
              <a:gd name="connsiteX11" fmla="*/ 723900 w 1207294"/>
              <a:gd name="connsiteY11" fmla="*/ 704850 h 719138"/>
              <a:gd name="connsiteX12" fmla="*/ 883444 w 1207294"/>
              <a:gd name="connsiteY12" fmla="*/ 707231 h 719138"/>
              <a:gd name="connsiteX13" fmla="*/ 1021556 w 1207294"/>
              <a:gd name="connsiteY13" fmla="*/ 633413 h 719138"/>
              <a:gd name="connsiteX14" fmla="*/ 1092994 w 1207294"/>
              <a:gd name="connsiteY14" fmla="*/ 552450 h 719138"/>
              <a:gd name="connsiteX15" fmla="*/ 1207294 w 1207294"/>
              <a:gd name="connsiteY15" fmla="*/ 423863 h 719138"/>
              <a:gd name="connsiteX16" fmla="*/ 1197769 w 1207294"/>
              <a:gd name="connsiteY16" fmla="*/ 369094 h 719138"/>
              <a:gd name="connsiteX17" fmla="*/ 1092994 w 1207294"/>
              <a:gd name="connsiteY17" fmla="*/ 307181 h 719138"/>
              <a:gd name="connsiteX18" fmla="*/ 954881 w 1207294"/>
              <a:gd name="connsiteY18" fmla="*/ 226219 h 719138"/>
              <a:gd name="connsiteX19" fmla="*/ 892969 w 1207294"/>
              <a:gd name="connsiteY19" fmla="*/ 309563 h 719138"/>
              <a:gd name="connsiteX20" fmla="*/ 869156 w 1207294"/>
              <a:gd name="connsiteY20" fmla="*/ 354806 h 719138"/>
              <a:gd name="connsiteX21" fmla="*/ 857250 w 1207294"/>
              <a:gd name="connsiteY21" fmla="*/ 259556 h 719138"/>
              <a:gd name="connsiteX22" fmla="*/ 795337 w 1207294"/>
              <a:gd name="connsiteY22" fmla="*/ 150019 h 719138"/>
              <a:gd name="connsiteX23" fmla="*/ 785812 w 1207294"/>
              <a:gd name="connsiteY23" fmla="*/ 95250 h 719138"/>
              <a:gd name="connsiteX24" fmla="*/ 783431 w 1207294"/>
              <a:gd name="connsiteY24" fmla="*/ 64294 h 719138"/>
              <a:gd name="connsiteX25" fmla="*/ 647700 w 1207294"/>
              <a:gd name="connsiteY25" fmla="*/ 0 h 719138"/>
              <a:gd name="connsiteX26" fmla="*/ 545306 w 1207294"/>
              <a:gd name="connsiteY26" fmla="*/ 0 h 719138"/>
              <a:gd name="connsiteX27" fmla="*/ 471487 w 1207294"/>
              <a:gd name="connsiteY27" fmla="*/ 52388 h 719138"/>
              <a:gd name="connsiteX0" fmla="*/ 471487 w 1207294"/>
              <a:gd name="connsiteY0" fmla="*/ 52388 h 719138"/>
              <a:gd name="connsiteX1" fmla="*/ 421481 w 1207294"/>
              <a:gd name="connsiteY1" fmla="*/ 180975 h 719138"/>
              <a:gd name="connsiteX2" fmla="*/ 350044 w 1207294"/>
              <a:gd name="connsiteY2" fmla="*/ 330994 h 719138"/>
              <a:gd name="connsiteX3" fmla="*/ 254794 w 1207294"/>
              <a:gd name="connsiteY3" fmla="*/ 269081 h 719138"/>
              <a:gd name="connsiteX4" fmla="*/ 147637 w 1207294"/>
              <a:gd name="connsiteY4" fmla="*/ 342900 h 719138"/>
              <a:gd name="connsiteX5" fmla="*/ 0 w 1207294"/>
              <a:gd name="connsiteY5" fmla="*/ 423863 h 719138"/>
              <a:gd name="connsiteX6" fmla="*/ 140494 w 1207294"/>
              <a:gd name="connsiteY6" fmla="*/ 569119 h 719138"/>
              <a:gd name="connsiteX7" fmla="*/ 283369 w 1207294"/>
              <a:gd name="connsiteY7" fmla="*/ 669131 h 719138"/>
              <a:gd name="connsiteX8" fmla="*/ 428625 w 1207294"/>
              <a:gd name="connsiteY8" fmla="*/ 719138 h 719138"/>
              <a:gd name="connsiteX9" fmla="*/ 571500 w 1207294"/>
              <a:gd name="connsiteY9" fmla="*/ 711994 h 719138"/>
              <a:gd name="connsiteX10" fmla="*/ 619125 w 1207294"/>
              <a:gd name="connsiteY10" fmla="*/ 642938 h 719138"/>
              <a:gd name="connsiteX11" fmla="*/ 723900 w 1207294"/>
              <a:gd name="connsiteY11" fmla="*/ 704850 h 719138"/>
              <a:gd name="connsiteX12" fmla="*/ 883444 w 1207294"/>
              <a:gd name="connsiteY12" fmla="*/ 707231 h 719138"/>
              <a:gd name="connsiteX13" fmla="*/ 1021556 w 1207294"/>
              <a:gd name="connsiteY13" fmla="*/ 633413 h 719138"/>
              <a:gd name="connsiteX14" fmla="*/ 1092994 w 1207294"/>
              <a:gd name="connsiteY14" fmla="*/ 552450 h 719138"/>
              <a:gd name="connsiteX15" fmla="*/ 1207294 w 1207294"/>
              <a:gd name="connsiteY15" fmla="*/ 423863 h 719138"/>
              <a:gd name="connsiteX16" fmla="*/ 1197769 w 1207294"/>
              <a:gd name="connsiteY16" fmla="*/ 369094 h 719138"/>
              <a:gd name="connsiteX17" fmla="*/ 1092994 w 1207294"/>
              <a:gd name="connsiteY17" fmla="*/ 307181 h 719138"/>
              <a:gd name="connsiteX18" fmla="*/ 954881 w 1207294"/>
              <a:gd name="connsiteY18" fmla="*/ 226219 h 719138"/>
              <a:gd name="connsiteX19" fmla="*/ 892969 w 1207294"/>
              <a:gd name="connsiteY19" fmla="*/ 309563 h 719138"/>
              <a:gd name="connsiteX20" fmla="*/ 869156 w 1207294"/>
              <a:gd name="connsiteY20" fmla="*/ 354806 h 719138"/>
              <a:gd name="connsiteX21" fmla="*/ 857250 w 1207294"/>
              <a:gd name="connsiteY21" fmla="*/ 259556 h 719138"/>
              <a:gd name="connsiteX22" fmla="*/ 795337 w 1207294"/>
              <a:gd name="connsiteY22" fmla="*/ 150019 h 719138"/>
              <a:gd name="connsiteX23" fmla="*/ 785812 w 1207294"/>
              <a:gd name="connsiteY23" fmla="*/ 95250 h 719138"/>
              <a:gd name="connsiteX24" fmla="*/ 783431 w 1207294"/>
              <a:gd name="connsiteY24" fmla="*/ 64294 h 719138"/>
              <a:gd name="connsiteX25" fmla="*/ 635794 w 1207294"/>
              <a:gd name="connsiteY25" fmla="*/ 169069 h 719138"/>
              <a:gd name="connsiteX26" fmla="*/ 545306 w 1207294"/>
              <a:gd name="connsiteY26" fmla="*/ 0 h 719138"/>
              <a:gd name="connsiteX27" fmla="*/ 471487 w 1207294"/>
              <a:gd name="connsiteY27" fmla="*/ 52388 h 719138"/>
              <a:gd name="connsiteX0" fmla="*/ 471487 w 1207294"/>
              <a:gd name="connsiteY0" fmla="*/ 0 h 666750"/>
              <a:gd name="connsiteX1" fmla="*/ 421481 w 1207294"/>
              <a:gd name="connsiteY1" fmla="*/ 128587 h 666750"/>
              <a:gd name="connsiteX2" fmla="*/ 350044 w 1207294"/>
              <a:gd name="connsiteY2" fmla="*/ 278606 h 666750"/>
              <a:gd name="connsiteX3" fmla="*/ 254794 w 1207294"/>
              <a:gd name="connsiteY3" fmla="*/ 216693 h 666750"/>
              <a:gd name="connsiteX4" fmla="*/ 147637 w 1207294"/>
              <a:gd name="connsiteY4" fmla="*/ 290512 h 666750"/>
              <a:gd name="connsiteX5" fmla="*/ 0 w 1207294"/>
              <a:gd name="connsiteY5" fmla="*/ 371475 h 666750"/>
              <a:gd name="connsiteX6" fmla="*/ 140494 w 1207294"/>
              <a:gd name="connsiteY6" fmla="*/ 516731 h 666750"/>
              <a:gd name="connsiteX7" fmla="*/ 283369 w 1207294"/>
              <a:gd name="connsiteY7" fmla="*/ 616743 h 666750"/>
              <a:gd name="connsiteX8" fmla="*/ 428625 w 1207294"/>
              <a:gd name="connsiteY8" fmla="*/ 666750 h 666750"/>
              <a:gd name="connsiteX9" fmla="*/ 571500 w 1207294"/>
              <a:gd name="connsiteY9" fmla="*/ 659606 h 666750"/>
              <a:gd name="connsiteX10" fmla="*/ 619125 w 1207294"/>
              <a:gd name="connsiteY10" fmla="*/ 590550 h 666750"/>
              <a:gd name="connsiteX11" fmla="*/ 723900 w 1207294"/>
              <a:gd name="connsiteY11" fmla="*/ 652462 h 666750"/>
              <a:gd name="connsiteX12" fmla="*/ 883444 w 1207294"/>
              <a:gd name="connsiteY12" fmla="*/ 654843 h 666750"/>
              <a:gd name="connsiteX13" fmla="*/ 1021556 w 1207294"/>
              <a:gd name="connsiteY13" fmla="*/ 581025 h 666750"/>
              <a:gd name="connsiteX14" fmla="*/ 1092994 w 1207294"/>
              <a:gd name="connsiteY14" fmla="*/ 500062 h 666750"/>
              <a:gd name="connsiteX15" fmla="*/ 1207294 w 1207294"/>
              <a:gd name="connsiteY15" fmla="*/ 371475 h 666750"/>
              <a:gd name="connsiteX16" fmla="*/ 1197769 w 1207294"/>
              <a:gd name="connsiteY16" fmla="*/ 316706 h 666750"/>
              <a:gd name="connsiteX17" fmla="*/ 1092994 w 1207294"/>
              <a:gd name="connsiteY17" fmla="*/ 254793 h 666750"/>
              <a:gd name="connsiteX18" fmla="*/ 954881 w 1207294"/>
              <a:gd name="connsiteY18" fmla="*/ 173831 h 666750"/>
              <a:gd name="connsiteX19" fmla="*/ 892969 w 1207294"/>
              <a:gd name="connsiteY19" fmla="*/ 257175 h 666750"/>
              <a:gd name="connsiteX20" fmla="*/ 869156 w 1207294"/>
              <a:gd name="connsiteY20" fmla="*/ 302418 h 666750"/>
              <a:gd name="connsiteX21" fmla="*/ 857250 w 1207294"/>
              <a:gd name="connsiteY21" fmla="*/ 207168 h 666750"/>
              <a:gd name="connsiteX22" fmla="*/ 795337 w 1207294"/>
              <a:gd name="connsiteY22" fmla="*/ 97631 h 666750"/>
              <a:gd name="connsiteX23" fmla="*/ 785812 w 1207294"/>
              <a:gd name="connsiteY23" fmla="*/ 42862 h 666750"/>
              <a:gd name="connsiteX24" fmla="*/ 783431 w 1207294"/>
              <a:gd name="connsiteY24" fmla="*/ 11906 h 666750"/>
              <a:gd name="connsiteX25" fmla="*/ 635794 w 1207294"/>
              <a:gd name="connsiteY25" fmla="*/ 116681 h 666750"/>
              <a:gd name="connsiteX26" fmla="*/ 528637 w 1207294"/>
              <a:gd name="connsiteY26" fmla="*/ 140493 h 666750"/>
              <a:gd name="connsiteX27" fmla="*/ 471487 w 1207294"/>
              <a:gd name="connsiteY27" fmla="*/ 0 h 666750"/>
              <a:gd name="connsiteX0" fmla="*/ 471487 w 1207294"/>
              <a:gd name="connsiteY0" fmla="*/ 0 h 666750"/>
              <a:gd name="connsiteX1" fmla="*/ 421481 w 1207294"/>
              <a:gd name="connsiteY1" fmla="*/ 128587 h 666750"/>
              <a:gd name="connsiteX2" fmla="*/ 350044 w 1207294"/>
              <a:gd name="connsiteY2" fmla="*/ 278606 h 666750"/>
              <a:gd name="connsiteX3" fmla="*/ 254794 w 1207294"/>
              <a:gd name="connsiteY3" fmla="*/ 216693 h 666750"/>
              <a:gd name="connsiteX4" fmla="*/ 147637 w 1207294"/>
              <a:gd name="connsiteY4" fmla="*/ 290512 h 666750"/>
              <a:gd name="connsiteX5" fmla="*/ 0 w 1207294"/>
              <a:gd name="connsiteY5" fmla="*/ 371475 h 666750"/>
              <a:gd name="connsiteX6" fmla="*/ 140494 w 1207294"/>
              <a:gd name="connsiteY6" fmla="*/ 516731 h 666750"/>
              <a:gd name="connsiteX7" fmla="*/ 283369 w 1207294"/>
              <a:gd name="connsiteY7" fmla="*/ 616743 h 666750"/>
              <a:gd name="connsiteX8" fmla="*/ 428625 w 1207294"/>
              <a:gd name="connsiteY8" fmla="*/ 666750 h 666750"/>
              <a:gd name="connsiteX9" fmla="*/ 571500 w 1207294"/>
              <a:gd name="connsiteY9" fmla="*/ 659606 h 666750"/>
              <a:gd name="connsiteX10" fmla="*/ 619125 w 1207294"/>
              <a:gd name="connsiteY10" fmla="*/ 590550 h 666750"/>
              <a:gd name="connsiteX11" fmla="*/ 723900 w 1207294"/>
              <a:gd name="connsiteY11" fmla="*/ 652462 h 666750"/>
              <a:gd name="connsiteX12" fmla="*/ 883444 w 1207294"/>
              <a:gd name="connsiteY12" fmla="*/ 654843 h 666750"/>
              <a:gd name="connsiteX13" fmla="*/ 1021556 w 1207294"/>
              <a:gd name="connsiteY13" fmla="*/ 581025 h 666750"/>
              <a:gd name="connsiteX14" fmla="*/ 1092994 w 1207294"/>
              <a:gd name="connsiteY14" fmla="*/ 500062 h 666750"/>
              <a:gd name="connsiteX15" fmla="*/ 1207294 w 1207294"/>
              <a:gd name="connsiteY15" fmla="*/ 371475 h 666750"/>
              <a:gd name="connsiteX16" fmla="*/ 1197769 w 1207294"/>
              <a:gd name="connsiteY16" fmla="*/ 316706 h 666750"/>
              <a:gd name="connsiteX17" fmla="*/ 1092994 w 1207294"/>
              <a:gd name="connsiteY17" fmla="*/ 254793 h 666750"/>
              <a:gd name="connsiteX18" fmla="*/ 954881 w 1207294"/>
              <a:gd name="connsiteY18" fmla="*/ 173831 h 666750"/>
              <a:gd name="connsiteX19" fmla="*/ 892969 w 1207294"/>
              <a:gd name="connsiteY19" fmla="*/ 257175 h 666750"/>
              <a:gd name="connsiteX20" fmla="*/ 869156 w 1207294"/>
              <a:gd name="connsiteY20" fmla="*/ 302418 h 666750"/>
              <a:gd name="connsiteX21" fmla="*/ 857250 w 1207294"/>
              <a:gd name="connsiteY21" fmla="*/ 207168 h 666750"/>
              <a:gd name="connsiteX22" fmla="*/ 795337 w 1207294"/>
              <a:gd name="connsiteY22" fmla="*/ 97631 h 666750"/>
              <a:gd name="connsiteX23" fmla="*/ 785812 w 1207294"/>
              <a:gd name="connsiteY23" fmla="*/ 42862 h 666750"/>
              <a:gd name="connsiteX24" fmla="*/ 783431 w 1207294"/>
              <a:gd name="connsiteY24" fmla="*/ 11906 h 666750"/>
              <a:gd name="connsiteX25" fmla="*/ 711994 w 1207294"/>
              <a:gd name="connsiteY25" fmla="*/ 47625 h 666750"/>
              <a:gd name="connsiteX26" fmla="*/ 528637 w 1207294"/>
              <a:gd name="connsiteY26" fmla="*/ 140493 h 666750"/>
              <a:gd name="connsiteX27" fmla="*/ 471487 w 1207294"/>
              <a:gd name="connsiteY27" fmla="*/ 0 h 666750"/>
              <a:gd name="connsiteX0" fmla="*/ 471487 w 1207294"/>
              <a:gd name="connsiteY0" fmla="*/ 0 h 666750"/>
              <a:gd name="connsiteX1" fmla="*/ 421481 w 1207294"/>
              <a:gd name="connsiteY1" fmla="*/ 128587 h 666750"/>
              <a:gd name="connsiteX2" fmla="*/ 350044 w 1207294"/>
              <a:gd name="connsiteY2" fmla="*/ 278606 h 666750"/>
              <a:gd name="connsiteX3" fmla="*/ 254794 w 1207294"/>
              <a:gd name="connsiteY3" fmla="*/ 216693 h 666750"/>
              <a:gd name="connsiteX4" fmla="*/ 147637 w 1207294"/>
              <a:gd name="connsiteY4" fmla="*/ 290512 h 666750"/>
              <a:gd name="connsiteX5" fmla="*/ 0 w 1207294"/>
              <a:gd name="connsiteY5" fmla="*/ 371475 h 666750"/>
              <a:gd name="connsiteX6" fmla="*/ 140494 w 1207294"/>
              <a:gd name="connsiteY6" fmla="*/ 516731 h 666750"/>
              <a:gd name="connsiteX7" fmla="*/ 283369 w 1207294"/>
              <a:gd name="connsiteY7" fmla="*/ 616743 h 666750"/>
              <a:gd name="connsiteX8" fmla="*/ 428625 w 1207294"/>
              <a:gd name="connsiteY8" fmla="*/ 666750 h 666750"/>
              <a:gd name="connsiteX9" fmla="*/ 571500 w 1207294"/>
              <a:gd name="connsiteY9" fmla="*/ 659606 h 666750"/>
              <a:gd name="connsiteX10" fmla="*/ 619125 w 1207294"/>
              <a:gd name="connsiteY10" fmla="*/ 590550 h 666750"/>
              <a:gd name="connsiteX11" fmla="*/ 723900 w 1207294"/>
              <a:gd name="connsiteY11" fmla="*/ 652462 h 666750"/>
              <a:gd name="connsiteX12" fmla="*/ 883444 w 1207294"/>
              <a:gd name="connsiteY12" fmla="*/ 654843 h 666750"/>
              <a:gd name="connsiteX13" fmla="*/ 1021556 w 1207294"/>
              <a:gd name="connsiteY13" fmla="*/ 581025 h 666750"/>
              <a:gd name="connsiteX14" fmla="*/ 1092994 w 1207294"/>
              <a:gd name="connsiteY14" fmla="*/ 500062 h 666750"/>
              <a:gd name="connsiteX15" fmla="*/ 1207294 w 1207294"/>
              <a:gd name="connsiteY15" fmla="*/ 371475 h 666750"/>
              <a:gd name="connsiteX16" fmla="*/ 1197769 w 1207294"/>
              <a:gd name="connsiteY16" fmla="*/ 316706 h 666750"/>
              <a:gd name="connsiteX17" fmla="*/ 1092994 w 1207294"/>
              <a:gd name="connsiteY17" fmla="*/ 254793 h 666750"/>
              <a:gd name="connsiteX18" fmla="*/ 954881 w 1207294"/>
              <a:gd name="connsiteY18" fmla="*/ 173831 h 666750"/>
              <a:gd name="connsiteX19" fmla="*/ 892969 w 1207294"/>
              <a:gd name="connsiteY19" fmla="*/ 257175 h 666750"/>
              <a:gd name="connsiteX20" fmla="*/ 869156 w 1207294"/>
              <a:gd name="connsiteY20" fmla="*/ 302418 h 666750"/>
              <a:gd name="connsiteX21" fmla="*/ 857250 w 1207294"/>
              <a:gd name="connsiteY21" fmla="*/ 207168 h 666750"/>
              <a:gd name="connsiteX22" fmla="*/ 795337 w 1207294"/>
              <a:gd name="connsiteY22" fmla="*/ 97631 h 666750"/>
              <a:gd name="connsiteX23" fmla="*/ 785812 w 1207294"/>
              <a:gd name="connsiteY23" fmla="*/ 42862 h 666750"/>
              <a:gd name="connsiteX24" fmla="*/ 783431 w 1207294"/>
              <a:gd name="connsiteY24" fmla="*/ 11906 h 666750"/>
              <a:gd name="connsiteX25" fmla="*/ 711994 w 1207294"/>
              <a:gd name="connsiteY25" fmla="*/ 47625 h 666750"/>
              <a:gd name="connsiteX26" fmla="*/ 540543 w 1207294"/>
              <a:gd name="connsiteY26" fmla="*/ 80962 h 666750"/>
              <a:gd name="connsiteX27" fmla="*/ 471487 w 1207294"/>
              <a:gd name="connsiteY27" fmla="*/ 0 h 666750"/>
              <a:gd name="connsiteX0" fmla="*/ 471487 w 1207294"/>
              <a:gd name="connsiteY0" fmla="*/ 0 h 666750"/>
              <a:gd name="connsiteX1" fmla="*/ 421481 w 1207294"/>
              <a:gd name="connsiteY1" fmla="*/ 128587 h 666750"/>
              <a:gd name="connsiteX2" fmla="*/ 350044 w 1207294"/>
              <a:gd name="connsiteY2" fmla="*/ 278606 h 666750"/>
              <a:gd name="connsiteX3" fmla="*/ 254794 w 1207294"/>
              <a:gd name="connsiteY3" fmla="*/ 216693 h 666750"/>
              <a:gd name="connsiteX4" fmla="*/ 147637 w 1207294"/>
              <a:gd name="connsiteY4" fmla="*/ 290512 h 666750"/>
              <a:gd name="connsiteX5" fmla="*/ 0 w 1207294"/>
              <a:gd name="connsiteY5" fmla="*/ 371475 h 666750"/>
              <a:gd name="connsiteX6" fmla="*/ 140494 w 1207294"/>
              <a:gd name="connsiteY6" fmla="*/ 516731 h 666750"/>
              <a:gd name="connsiteX7" fmla="*/ 283369 w 1207294"/>
              <a:gd name="connsiteY7" fmla="*/ 616743 h 666750"/>
              <a:gd name="connsiteX8" fmla="*/ 428625 w 1207294"/>
              <a:gd name="connsiteY8" fmla="*/ 666750 h 666750"/>
              <a:gd name="connsiteX9" fmla="*/ 571500 w 1207294"/>
              <a:gd name="connsiteY9" fmla="*/ 659606 h 666750"/>
              <a:gd name="connsiteX10" fmla="*/ 619125 w 1207294"/>
              <a:gd name="connsiteY10" fmla="*/ 590550 h 666750"/>
              <a:gd name="connsiteX11" fmla="*/ 723900 w 1207294"/>
              <a:gd name="connsiteY11" fmla="*/ 652462 h 666750"/>
              <a:gd name="connsiteX12" fmla="*/ 883444 w 1207294"/>
              <a:gd name="connsiteY12" fmla="*/ 654843 h 666750"/>
              <a:gd name="connsiteX13" fmla="*/ 1021556 w 1207294"/>
              <a:gd name="connsiteY13" fmla="*/ 581025 h 666750"/>
              <a:gd name="connsiteX14" fmla="*/ 1092994 w 1207294"/>
              <a:gd name="connsiteY14" fmla="*/ 500062 h 666750"/>
              <a:gd name="connsiteX15" fmla="*/ 1207294 w 1207294"/>
              <a:gd name="connsiteY15" fmla="*/ 371475 h 666750"/>
              <a:gd name="connsiteX16" fmla="*/ 1197769 w 1207294"/>
              <a:gd name="connsiteY16" fmla="*/ 316706 h 666750"/>
              <a:gd name="connsiteX17" fmla="*/ 1092994 w 1207294"/>
              <a:gd name="connsiteY17" fmla="*/ 254793 h 666750"/>
              <a:gd name="connsiteX18" fmla="*/ 954881 w 1207294"/>
              <a:gd name="connsiteY18" fmla="*/ 173831 h 666750"/>
              <a:gd name="connsiteX19" fmla="*/ 892969 w 1207294"/>
              <a:gd name="connsiteY19" fmla="*/ 257175 h 666750"/>
              <a:gd name="connsiteX20" fmla="*/ 869156 w 1207294"/>
              <a:gd name="connsiteY20" fmla="*/ 302418 h 666750"/>
              <a:gd name="connsiteX21" fmla="*/ 857250 w 1207294"/>
              <a:gd name="connsiteY21" fmla="*/ 207168 h 666750"/>
              <a:gd name="connsiteX22" fmla="*/ 795337 w 1207294"/>
              <a:gd name="connsiteY22" fmla="*/ 97631 h 666750"/>
              <a:gd name="connsiteX23" fmla="*/ 785812 w 1207294"/>
              <a:gd name="connsiteY23" fmla="*/ 42862 h 666750"/>
              <a:gd name="connsiteX24" fmla="*/ 783431 w 1207294"/>
              <a:gd name="connsiteY24" fmla="*/ 11906 h 666750"/>
              <a:gd name="connsiteX25" fmla="*/ 711994 w 1207294"/>
              <a:gd name="connsiteY25" fmla="*/ 47625 h 666750"/>
              <a:gd name="connsiteX26" fmla="*/ 540543 w 1207294"/>
              <a:gd name="connsiteY26" fmla="*/ 80962 h 666750"/>
              <a:gd name="connsiteX27" fmla="*/ 471487 w 1207294"/>
              <a:gd name="connsiteY27" fmla="*/ 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207294" h="666750">
                <a:moveTo>
                  <a:pt x="471487" y="0"/>
                </a:moveTo>
                <a:lnTo>
                  <a:pt x="421481" y="128587"/>
                </a:lnTo>
                <a:lnTo>
                  <a:pt x="350044" y="278606"/>
                </a:lnTo>
                <a:lnTo>
                  <a:pt x="254794" y="216693"/>
                </a:lnTo>
                <a:lnTo>
                  <a:pt x="147637" y="290512"/>
                </a:lnTo>
                <a:lnTo>
                  <a:pt x="0" y="371475"/>
                </a:lnTo>
                <a:lnTo>
                  <a:pt x="140494" y="516731"/>
                </a:lnTo>
                <a:lnTo>
                  <a:pt x="283369" y="616743"/>
                </a:lnTo>
                <a:lnTo>
                  <a:pt x="428625" y="666750"/>
                </a:lnTo>
                <a:lnTo>
                  <a:pt x="571500" y="659606"/>
                </a:lnTo>
                <a:lnTo>
                  <a:pt x="619125" y="590550"/>
                </a:lnTo>
                <a:lnTo>
                  <a:pt x="723900" y="652462"/>
                </a:lnTo>
                <a:lnTo>
                  <a:pt x="883444" y="654843"/>
                </a:lnTo>
                <a:lnTo>
                  <a:pt x="1021556" y="581025"/>
                </a:lnTo>
                <a:lnTo>
                  <a:pt x="1092994" y="500062"/>
                </a:lnTo>
                <a:lnTo>
                  <a:pt x="1207294" y="371475"/>
                </a:lnTo>
                <a:lnTo>
                  <a:pt x="1197769" y="316706"/>
                </a:lnTo>
                <a:lnTo>
                  <a:pt x="1092994" y="254793"/>
                </a:lnTo>
                <a:lnTo>
                  <a:pt x="954881" y="173831"/>
                </a:lnTo>
                <a:lnTo>
                  <a:pt x="892969" y="257175"/>
                </a:lnTo>
                <a:lnTo>
                  <a:pt x="869156" y="302418"/>
                </a:lnTo>
                <a:lnTo>
                  <a:pt x="857250" y="207168"/>
                </a:lnTo>
                <a:lnTo>
                  <a:pt x="795337" y="97631"/>
                </a:lnTo>
                <a:cubicBezTo>
                  <a:pt x="783051" y="60773"/>
                  <a:pt x="785812" y="79096"/>
                  <a:pt x="785812" y="42862"/>
                </a:cubicBezTo>
                <a:lnTo>
                  <a:pt x="783431" y="11906"/>
                </a:lnTo>
                <a:lnTo>
                  <a:pt x="711994" y="47625"/>
                </a:lnTo>
                <a:cubicBezTo>
                  <a:pt x="654844" y="58737"/>
                  <a:pt x="597693" y="12700"/>
                  <a:pt x="540543" y="80962"/>
                </a:cubicBezTo>
                <a:lnTo>
                  <a:pt x="471487" y="0"/>
                </a:lnTo>
                <a:close/>
              </a:path>
            </a:pathLst>
          </a:custGeom>
          <a:solidFill>
            <a:srgbClr val="F1583F">
              <a:alpha val="40000"/>
            </a:srgbClr>
          </a:solidFill>
          <a:ln>
            <a:solidFill>
              <a:srgbClr val="F158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手繪多邊形: 圖案 26">
            <a:extLst>
              <a:ext uri="{FF2B5EF4-FFF2-40B4-BE49-F238E27FC236}">
                <a16:creationId xmlns:a16="http://schemas.microsoft.com/office/drawing/2014/main" id="{BC86ECB1-B9B0-43CA-8249-64B654D81354}"/>
              </a:ext>
            </a:extLst>
          </p:cNvPr>
          <p:cNvSpPr/>
          <p:nvPr/>
        </p:nvSpPr>
        <p:spPr>
          <a:xfrm>
            <a:off x="4112419" y="2286000"/>
            <a:ext cx="152400" cy="411956"/>
          </a:xfrm>
          <a:custGeom>
            <a:avLst/>
            <a:gdLst>
              <a:gd name="connsiteX0" fmla="*/ 88106 w 152400"/>
              <a:gd name="connsiteY0" fmla="*/ 0 h 411956"/>
              <a:gd name="connsiteX1" fmla="*/ 69056 w 152400"/>
              <a:gd name="connsiteY1" fmla="*/ 38100 h 411956"/>
              <a:gd name="connsiteX2" fmla="*/ 38100 w 152400"/>
              <a:gd name="connsiteY2" fmla="*/ 80963 h 411956"/>
              <a:gd name="connsiteX3" fmla="*/ 9525 w 152400"/>
              <a:gd name="connsiteY3" fmla="*/ 130969 h 411956"/>
              <a:gd name="connsiteX4" fmla="*/ 0 w 152400"/>
              <a:gd name="connsiteY4" fmla="*/ 185738 h 411956"/>
              <a:gd name="connsiteX5" fmla="*/ 7144 w 152400"/>
              <a:gd name="connsiteY5" fmla="*/ 252413 h 411956"/>
              <a:gd name="connsiteX6" fmla="*/ 2381 w 152400"/>
              <a:gd name="connsiteY6" fmla="*/ 340519 h 411956"/>
              <a:gd name="connsiteX7" fmla="*/ 26194 w 152400"/>
              <a:gd name="connsiteY7" fmla="*/ 409575 h 411956"/>
              <a:gd name="connsiteX8" fmla="*/ 57150 w 152400"/>
              <a:gd name="connsiteY8" fmla="*/ 411956 h 411956"/>
              <a:gd name="connsiteX9" fmla="*/ 66675 w 152400"/>
              <a:gd name="connsiteY9" fmla="*/ 350044 h 411956"/>
              <a:gd name="connsiteX10" fmla="*/ 71437 w 152400"/>
              <a:gd name="connsiteY10" fmla="*/ 269081 h 411956"/>
              <a:gd name="connsiteX11" fmla="*/ 116681 w 152400"/>
              <a:gd name="connsiteY11" fmla="*/ 183356 h 411956"/>
              <a:gd name="connsiteX12" fmla="*/ 152400 w 152400"/>
              <a:gd name="connsiteY12" fmla="*/ 145256 h 411956"/>
              <a:gd name="connsiteX13" fmla="*/ 130969 w 152400"/>
              <a:gd name="connsiteY13" fmla="*/ 95250 h 411956"/>
              <a:gd name="connsiteX14" fmla="*/ 88106 w 152400"/>
              <a:gd name="connsiteY14" fmla="*/ 0 h 411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2400" h="411956">
                <a:moveTo>
                  <a:pt x="88106" y="0"/>
                </a:moveTo>
                <a:lnTo>
                  <a:pt x="69056" y="38100"/>
                </a:lnTo>
                <a:lnTo>
                  <a:pt x="38100" y="80963"/>
                </a:lnTo>
                <a:lnTo>
                  <a:pt x="9525" y="130969"/>
                </a:lnTo>
                <a:lnTo>
                  <a:pt x="0" y="185738"/>
                </a:lnTo>
                <a:lnTo>
                  <a:pt x="7144" y="252413"/>
                </a:lnTo>
                <a:lnTo>
                  <a:pt x="2381" y="340519"/>
                </a:lnTo>
                <a:lnTo>
                  <a:pt x="26194" y="409575"/>
                </a:lnTo>
                <a:lnTo>
                  <a:pt x="57150" y="411956"/>
                </a:lnTo>
                <a:lnTo>
                  <a:pt x="66675" y="350044"/>
                </a:lnTo>
                <a:lnTo>
                  <a:pt x="71437" y="269081"/>
                </a:lnTo>
                <a:lnTo>
                  <a:pt x="116681" y="183356"/>
                </a:lnTo>
                <a:lnTo>
                  <a:pt x="152400" y="145256"/>
                </a:lnTo>
                <a:lnTo>
                  <a:pt x="130969" y="95250"/>
                </a:lnTo>
                <a:lnTo>
                  <a:pt x="88106" y="0"/>
                </a:lnTo>
                <a:close/>
              </a:path>
            </a:pathLst>
          </a:custGeom>
          <a:solidFill>
            <a:srgbClr val="FFC000">
              <a:alpha val="40000"/>
            </a:srgb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手繪多邊形: 圖案 27">
            <a:extLst>
              <a:ext uri="{FF2B5EF4-FFF2-40B4-BE49-F238E27FC236}">
                <a16:creationId xmlns:a16="http://schemas.microsoft.com/office/drawing/2014/main" id="{D8F6DFC5-D6A6-4BDA-B360-8FEF45485A8A}"/>
              </a:ext>
            </a:extLst>
          </p:cNvPr>
          <p:cNvSpPr/>
          <p:nvPr/>
        </p:nvSpPr>
        <p:spPr>
          <a:xfrm>
            <a:off x="4676775" y="2278856"/>
            <a:ext cx="164306" cy="431007"/>
          </a:xfrm>
          <a:custGeom>
            <a:avLst/>
            <a:gdLst>
              <a:gd name="connsiteX0" fmla="*/ 61913 w 164306"/>
              <a:gd name="connsiteY0" fmla="*/ 0 h 431007"/>
              <a:gd name="connsiteX1" fmla="*/ 28575 w 164306"/>
              <a:gd name="connsiteY1" fmla="*/ 45244 h 431007"/>
              <a:gd name="connsiteX2" fmla="*/ 0 w 164306"/>
              <a:gd name="connsiteY2" fmla="*/ 92869 h 431007"/>
              <a:gd name="connsiteX3" fmla="*/ 42863 w 164306"/>
              <a:gd name="connsiteY3" fmla="*/ 145257 h 431007"/>
              <a:gd name="connsiteX4" fmla="*/ 76200 w 164306"/>
              <a:gd name="connsiteY4" fmla="*/ 216694 h 431007"/>
              <a:gd name="connsiteX5" fmla="*/ 88106 w 164306"/>
              <a:gd name="connsiteY5" fmla="*/ 285750 h 431007"/>
              <a:gd name="connsiteX6" fmla="*/ 92869 w 164306"/>
              <a:gd name="connsiteY6" fmla="*/ 369094 h 431007"/>
              <a:gd name="connsiteX7" fmla="*/ 100013 w 164306"/>
              <a:gd name="connsiteY7" fmla="*/ 395288 h 431007"/>
              <a:gd name="connsiteX8" fmla="*/ 104775 w 164306"/>
              <a:gd name="connsiteY8" fmla="*/ 404813 h 431007"/>
              <a:gd name="connsiteX9" fmla="*/ 109538 w 164306"/>
              <a:gd name="connsiteY9" fmla="*/ 421482 h 431007"/>
              <a:gd name="connsiteX10" fmla="*/ 119063 w 164306"/>
              <a:gd name="connsiteY10" fmla="*/ 431007 h 431007"/>
              <a:gd name="connsiteX11" fmla="*/ 145256 w 164306"/>
              <a:gd name="connsiteY11" fmla="*/ 426244 h 431007"/>
              <a:gd name="connsiteX12" fmla="*/ 164306 w 164306"/>
              <a:gd name="connsiteY12" fmla="*/ 328613 h 431007"/>
              <a:gd name="connsiteX13" fmla="*/ 159544 w 164306"/>
              <a:gd name="connsiteY13" fmla="*/ 214313 h 431007"/>
              <a:gd name="connsiteX14" fmla="*/ 157163 w 164306"/>
              <a:gd name="connsiteY14" fmla="*/ 119063 h 431007"/>
              <a:gd name="connsiteX15" fmla="*/ 116681 w 164306"/>
              <a:gd name="connsiteY15" fmla="*/ 47625 h 431007"/>
              <a:gd name="connsiteX16" fmla="*/ 61913 w 164306"/>
              <a:gd name="connsiteY16" fmla="*/ 0 h 431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64306" h="431007">
                <a:moveTo>
                  <a:pt x="61913" y="0"/>
                </a:moveTo>
                <a:lnTo>
                  <a:pt x="28575" y="45244"/>
                </a:lnTo>
                <a:lnTo>
                  <a:pt x="0" y="92869"/>
                </a:lnTo>
                <a:lnTo>
                  <a:pt x="42863" y="145257"/>
                </a:lnTo>
                <a:lnTo>
                  <a:pt x="76200" y="216694"/>
                </a:lnTo>
                <a:lnTo>
                  <a:pt x="88106" y="285750"/>
                </a:lnTo>
                <a:lnTo>
                  <a:pt x="92869" y="369094"/>
                </a:lnTo>
                <a:cubicBezTo>
                  <a:pt x="95250" y="377825"/>
                  <a:pt x="97151" y="386702"/>
                  <a:pt x="100013" y="395288"/>
                </a:cubicBezTo>
                <a:cubicBezTo>
                  <a:pt x="101135" y="398656"/>
                  <a:pt x="103653" y="401445"/>
                  <a:pt x="104775" y="404813"/>
                </a:cubicBezTo>
                <a:cubicBezTo>
                  <a:pt x="112959" y="429367"/>
                  <a:pt x="102953" y="408315"/>
                  <a:pt x="109538" y="421482"/>
                </a:cubicBezTo>
                <a:lnTo>
                  <a:pt x="119063" y="431007"/>
                </a:lnTo>
                <a:lnTo>
                  <a:pt x="145256" y="426244"/>
                </a:lnTo>
                <a:lnTo>
                  <a:pt x="164306" y="328613"/>
                </a:lnTo>
                <a:lnTo>
                  <a:pt x="159544" y="214313"/>
                </a:lnTo>
                <a:cubicBezTo>
                  <a:pt x="158750" y="182563"/>
                  <a:pt x="157957" y="150813"/>
                  <a:pt x="157163" y="119063"/>
                </a:cubicBezTo>
                <a:lnTo>
                  <a:pt x="116681" y="47625"/>
                </a:lnTo>
                <a:lnTo>
                  <a:pt x="61913" y="0"/>
                </a:lnTo>
                <a:close/>
              </a:path>
            </a:pathLst>
          </a:custGeom>
          <a:solidFill>
            <a:srgbClr val="FFC000">
              <a:alpha val="40000"/>
            </a:srgb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手繪多邊形: 圖案 28">
            <a:extLst>
              <a:ext uri="{FF2B5EF4-FFF2-40B4-BE49-F238E27FC236}">
                <a16:creationId xmlns:a16="http://schemas.microsoft.com/office/drawing/2014/main" id="{6C77F8A5-48D8-4E03-B447-E903C47261A6}"/>
              </a:ext>
            </a:extLst>
          </p:cNvPr>
          <p:cNvSpPr/>
          <p:nvPr/>
        </p:nvSpPr>
        <p:spPr>
          <a:xfrm>
            <a:off x="4226719" y="2445544"/>
            <a:ext cx="238125" cy="333375"/>
          </a:xfrm>
          <a:custGeom>
            <a:avLst/>
            <a:gdLst>
              <a:gd name="connsiteX0" fmla="*/ 178594 w 238125"/>
              <a:gd name="connsiteY0" fmla="*/ 42862 h 333375"/>
              <a:gd name="connsiteX1" fmla="*/ 128587 w 238125"/>
              <a:gd name="connsiteY1" fmla="*/ 0 h 333375"/>
              <a:gd name="connsiteX2" fmla="*/ 100012 w 238125"/>
              <a:gd name="connsiteY2" fmla="*/ 42862 h 333375"/>
              <a:gd name="connsiteX3" fmla="*/ 59531 w 238125"/>
              <a:gd name="connsiteY3" fmla="*/ 102394 h 333375"/>
              <a:gd name="connsiteX4" fmla="*/ 19050 w 238125"/>
              <a:gd name="connsiteY4" fmla="*/ 180975 h 333375"/>
              <a:gd name="connsiteX5" fmla="*/ 7144 w 238125"/>
              <a:gd name="connsiteY5" fmla="*/ 202406 h 333375"/>
              <a:gd name="connsiteX6" fmla="*/ 0 w 238125"/>
              <a:gd name="connsiteY6" fmla="*/ 273844 h 333375"/>
              <a:gd name="connsiteX7" fmla="*/ 16669 w 238125"/>
              <a:gd name="connsiteY7" fmla="*/ 333375 h 333375"/>
              <a:gd name="connsiteX8" fmla="*/ 97631 w 238125"/>
              <a:gd name="connsiteY8" fmla="*/ 328612 h 333375"/>
              <a:gd name="connsiteX9" fmla="*/ 180975 w 238125"/>
              <a:gd name="connsiteY9" fmla="*/ 302419 h 333375"/>
              <a:gd name="connsiteX10" fmla="*/ 195262 w 238125"/>
              <a:gd name="connsiteY10" fmla="*/ 285750 h 333375"/>
              <a:gd name="connsiteX11" fmla="*/ 226219 w 238125"/>
              <a:gd name="connsiteY11" fmla="*/ 252412 h 333375"/>
              <a:gd name="connsiteX12" fmla="*/ 228600 w 238125"/>
              <a:gd name="connsiteY12" fmla="*/ 230981 h 333375"/>
              <a:gd name="connsiteX13" fmla="*/ 238125 w 238125"/>
              <a:gd name="connsiteY13" fmla="*/ 183356 h 333375"/>
              <a:gd name="connsiteX14" fmla="*/ 238125 w 238125"/>
              <a:gd name="connsiteY14" fmla="*/ 85725 h 333375"/>
              <a:gd name="connsiteX15" fmla="*/ 178594 w 238125"/>
              <a:gd name="connsiteY15" fmla="*/ 42862 h 333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38125" h="333375">
                <a:moveTo>
                  <a:pt x="178594" y="42862"/>
                </a:moveTo>
                <a:lnTo>
                  <a:pt x="128587" y="0"/>
                </a:lnTo>
                <a:lnTo>
                  <a:pt x="100012" y="42862"/>
                </a:lnTo>
                <a:lnTo>
                  <a:pt x="59531" y="102394"/>
                </a:lnTo>
                <a:lnTo>
                  <a:pt x="19050" y="180975"/>
                </a:lnTo>
                <a:lnTo>
                  <a:pt x="7144" y="202406"/>
                </a:lnTo>
                <a:lnTo>
                  <a:pt x="0" y="273844"/>
                </a:lnTo>
                <a:lnTo>
                  <a:pt x="16669" y="333375"/>
                </a:lnTo>
                <a:lnTo>
                  <a:pt x="97631" y="328612"/>
                </a:lnTo>
                <a:lnTo>
                  <a:pt x="180975" y="302419"/>
                </a:lnTo>
                <a:lnTo>
                  <a:pt x="195262" y="285750"/>
                </a:lnTo>
                <a:lnTo>
                  <a:pt x="226219" y="252412"/>
                </a:lnTo>
                <a:lnTo>
                  <a:pt x="228600" y="230981"/>
                </a:lnTo>
                <a:lnTo>
                  <a:pt x="238125" y="183356"/>
                </a:lnTo>
                <a:lnTo>
                  <a:pt x="238125" y="85725"/>
                </a:lnTo>
                <a:lnTo>
                  <a:pt x="178594" y="42862"/>
                </a:lnTo>
                <a:close/>
              </a:path>
            </a:pathLst>
          </a:custGeom>
          <a:solidFill>
            <a:srgbClr val="FFC000">
              <a:alpha val="40000"/>
            </a:srgb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手繪多邊形: 圖案 29">
            <a:extLst>
              <a:ext uri="{FF2B5EF4-FFF2-40B4-BE49-F238E27FC236}">
                <a16:creationId xmlns:a16="http://schemas.microsoft.com/office/drawing/2014/main" id="{6E58E9AE-6843-4226-AE3D-B3601A591275}"/>
              </a:ext>
            </a:extLst>
          </p:cNvPr>
          <p:cNvSpPr/>
          <p:nvPr/>
        </p:nvSpPr>
        <p:spPr>
          <a:xfrm>
            <a:off x="4498181" y="2455069"/>
            <a:ext cx="230982" cy="350044"/>
          </a:xfrm>
          <a:custGeom>
            <a:avLst/>
            <a:gdLst>
              <a:gd name="connsiteX0" fmla="*/ 114300 w 230982"/>
              <a:gd name="connsiteY0" fmla="*/ 0 h 350044"/>
              <a:gd name="connsiteX1" fmla="*/ 69057 w 230982"/>
              <a:gd name="connsiteY1" fmla="*/ 38100 h 350044"/>
              <a:gd name="connsiteX2" fmla="*/ 33338 w 230982"/>
              <a:gd name="connsiteY2" fmla="*/ 78581 h 350044"/>
              <a:gd name="connsiteX3" fmla="*/ 0 w 230982"/>
              <a:gd name="connsiteY3" fmla="*/ 102394 h 350044"/>
              <a:gd name="connsiteX4" fmla="*/ 33338 w 230982"/>
              <a:gd name="connsiteY4" fmla="*/ 197644 h 350044"/>
              <a:gd name="connsiteX5" fmla="*/ 54769 w 230982"/>
              <a:gd name="connsiteY5" fmla="*/ 273844 h 350044"/>
              <a:gd name="connsiteX6" fmla="*/ 111919 w 230982"/>
              <a:gd name="connsiteY6" fmla="*/ 335756 h 350044"/>
              <a:gd name="connsiteX7" fmla="*/ 192882 w 230982"/>
              <a:gd name="connsiteY7" fmla="*/ 350044 h 350044"/>
              <a:gd name="connsiteX8" fmla="*/ 230982 w 230982"/>
              <a:gd name="connsiteY8" fmla="*/ 292894 h 350044"/>
              <a:gd name="connsiteX9" fmla="*/ 223838 w 230982"/>
              <a:gd name="connsiteY9" fmla="*/ 223837 h 350044"/>
              <a:gd name="connsiteX10" fmla="*/ 190500 w 230982"/>
              <a:gd name="connsiteY10" fmla="*/ 121444 h 350044"/>
              <a:gd name="connsiteX11" fmla="*/ 164307 w 230982"/>
              <a:gd name="connsiteY11" fmla="*/ 33337 h 350044"/>
              <a:gd name="connsiteX12" fmla="*/ 114300 w 230982"/>
              <a:gd name="connsiteY12" fmla="*/ 0 h 350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0982" h="350044">
                <a:moveTo>
                  <a:pt x="114300" y="0"/>
                </a:moveTo>
                <a:lnTo>
                  <a:pt x="69057" y="38100"/>
                </a:lnTo>
                <a:lnTo>
                  <a:pt x="33338" y="78581"/>
                </a:lnTo>
                <a:lnTo>
                  <a:pt x="0" y="102394"/>
                </a:lnTo>
                <a:lnTo>
                  <a:pt x="33338" y="197644"/>
                </a:lnTo>
                <a:lnTo>
                  <a:pt x="54769" y="273844"/>
                </a:lnTo>
                <a:lnTo>
                  <a:pt x="111919" y="335756"/>
                </a:lnTo>
                <a:lnTo>
                  <a:pt x="192882" y="350044"/>
                </a:lnTo>
                <a:lnTo>
                  <a:pt x="230982" y="292894"/>
                </a:lnTo>
                <a:lnTo>
                  <a:pt x="223838" y="223837"/>
                </a:lnTo>
                <a:lnTo>
                  <a:pt x="190500" y="121444"/>
                </a:lnTo>
                <a:lnTo>
                  <a:pt x="164307" y="33337"/>
                </a:lnTo>
                <a:lnTo>
                  <a:pt x="114300" y="0"/>
                </a:lnTo>
                <a:close/>
              </a:path>
            </a:pathLst>
          </a:custGeom>
          <a:solidFill>
            <a:srgbClr val="FFC000">
              <a:alpha val="40000"/>
            </a:srgb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手繪多邊形: 圖案 30">
            <a:extLst>
              <a:ext uri="{FF2B5EF4-FFF2-40B4-BE49-F238E27FC236}">
                <a16:creationId xmlns:a16="http://schemas.microsoft.com/office/drawing/2014/main" id="{87EDE4CF-313C-44D9-A0E2-7A7243D41BC1}"/>
              </a:ext>
            </a:extLst>
          </p:cNvPr>
          <p:cNvSpPr/>
          <p:nvPr/>
        </p:nvSpPr>
        <p:spPr>
          <a:xfrm>
            <a:off x="4229100" y="2805113"/>
            <a:ext cx="123825" cy="66675"/>
          </a:xfrm>
          <a:custGeom>
            <a:avLst/>
            <a:gdLst>
              <a:gd name="connsiteX0" fmla="*/ 123825 w 123825"/>
              <a:gd name="connsiteY0" fmla="*/ 4762 h 66675"/>
              <a:gd name="connsiteX1" fmla="*/ 80963 w 123825"/>
              <a:gd name="connsiteY1" fmla="*/ 0 h 66675"/>
              <a:gd name="connsiteX2" fmla="*/ 0 w 123825"/>
              <a:gd name="connsiteY2" fmla="*/ 7143 h 66675"/>
              <a:gd name="connsiteX3" fmla="*/ 0 w 123825"/>
              <a:gd name="connsiteY3" fmla="*/ 38100 h 66675"/>
              <a:gd name="connsiteX4" fmla="*/ 57150 w 123825"/>
              <a:gd name="connsiteY4" fmla="*/ 66675 h 66675"/>
              <a:gd name="connsiteX5" fmla="*/ 123825 w 123825"/>
              <a:gd name="connsiteY5" fmla="*/ 4762 h 66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3825" h="66675">
                <a:moveTo>
                  <a:pt x="123825" y="4762"/>
                </a:moveTo>
                <a:lnTo>
                  <a:pt x="80963" y="0"/>
                </a:lnTo>
                <a:lnTo>
                  <a:pt x="0" y="7143"/>
                </a:lnTo>
                <a:lnTo>
                  <a:pt x="0" y="38100"/>
                </a:lnTo>
                <a:lnTo>
                  <a:pt x="57150" y="66675"/>
                </a:lnTo>
                <a:lnTo>
                  <a:pt x="123825" y="4762"/>
                </a:lnTo>
                <a:close/>
              </a:path>
            </a:pathLst>
          </a:custGeom>
          <a:solidFill>
            <a:srgbClr val="FFC000">
              <a:alpha val="40000"/>
            </a:srgb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手繪多邊形: 圖案 31">
            <a:extLst>
              <a:ext uri="{FF2B5EF4-FFF2-40B4-BE49-F238E27FC236}">
                <a16:creationId xmlns:a16="http://schemas.microsoft.com/office/drawing/2014/main" id="{804C00AE-C182-429F-9610-FF6664B23ECB}"/>
              </a:ext>
            </a:extLst>
          </p:cNvPr>
          <p:cNvSpPr/>
          <p:nvPr/>
        </p:nvSpPr>
        <p:spPr>
          <a:xfrm>
            <a:off x="4710113" y="2805113"/>
            <a:ext cx="54768" cy="54768"/>
          </a:xfrm>
          <a:custGeom>
            <a:avLst/>
            <a:gdLst>
              <a:gd name="connsiteX0" fmla="*/ 54768 w 54768"/>
              <a:gd name="connsiteY0" fmla="*/ 0 h 54768"/>
              <a:gd name="connsiteX1" fmla="*/ 26193 w 54768"/>
              <a:gd name="connsiteY1" fmla="*/ 7143 h 54768"/>
              <a:gd name="connsiteX2" fmla="*/ 0 w 54768"/>
              <a:gd name="connsiteY2" fmla="*/ 26193 h 54768"/>
              <a:gd name="connsiteX3" fmla="*/ 42862 w 54768"/>
              <a:gd name="connsiteY3" fmla="*/ 54768 h 54768"/>
              <a:gd name="connsiteX4" fmla="*/ 42862 w 54768"/>
              <a:gd name="connsiteY4" fmla="*/ 54768 h 54768"/>
              <a:gd name="connsiteX5" fmla="*/ 54768 w 54768"/>
              <a:gd name="connsiteY5" fmla="*/ 0 h 54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768" h="54768">
                <a:moveTo>
                  <a:pt x="54768" y="0"/>
                </a:moveTo>
                <a:lnTo>
                  <a:pt x="26193" y="7143"/>
                </a:lnTo>
                <a:lnTo>
                  <a:pt x="0" y="26193"/>
                </a:lnTo>
                <a:lnTo>
                  <a:pt x="42862" y="54768"/>
                </a:lnTo>
                <a:lnTo>
                  <a:pt x="42862" y="54768"/>
                </a:lnTo>
                <a:lnTo>
                  <a:pt x="54768" y="0"/>
                </a:lnTo>
                <a:close/>
              </a:path>
            </a:pathLst>
          </a:custGeom>
          <a:solidFill>
            <a:srgbClr val="FFC000">
              <a:alpha val="40000"/>
            </a:srgb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手繪多邊形: 圖案 32">
            <a:extLst>
              <a:ext uri="{FF2B5EF4-FFF2-40B4-BE49-F238E27FC236}">
                <a16:creationId xmlns:a16="http://schemas.microsoft.com/office/drawing/2014/main" id="{51F293DC-075E-41C0-8028-BE9F1A11B7C7}"/>
              </a:ext>
            </a:extLst>
          </p:cNvPr>
          <p:cNvSpPr/>
          <p:nvPr/>
        </p:nvSpPr>
        <p:spPr>
          <a:xfrm>
            <a:off x="6365875" y="2247900"/>
            <a:ext cx="533400" cy="504825"/>
          </a:xfrm>
          <a:custGeom>
            <a:avLst/>
            <a:gdLst>
              <a:gd name="connsiteX0" fmla="*/ 174625 w 533400"/>
              <a:gd name="connsiteY0" fmla="*/ 0 h 504825"/>
              <a:gd name="connsiteX1" fmla="*/ 114300 w 533400"/>
              <a:gd name="connsiteY1" fmla="*/ 47625 h 504825"/>
              <a:gd name="connsiteX2" fmla="*/ 50800 w 533400"/>
              <a:gd name="connsiteY2" fmla="*/ 127000 h 504825"/>
              <a:gd name="connsiteX3" fmla="*/ 19050 w 533400"/>
              <a:gd name="connsiteY3" fmla="*/ 184150 h 504825"/>
              <a:gd name="connsiteX4" fmla="*/ 0 w 533400"/>
              <a:gd name="connsiteY4" fmla="*/ 244475 h 504825"/>
              <a:gd name="connsiteX5" fmla="*/ 79375 w 533400"/>
              <a:gd name="connsiteY5" fmla="*/ 314325 h 504825"/>
              <a:gd name="connsiteX6" fmla="*/ 127000 w 533400"/>
              <a:gd name="connsiteY6" fmla="*/ 361950 h 504825"/>
              <a:gd name="connsiteX7" fmla="*/ 196850 w 533400"/>
              <a:gd name="connsiteY7" fmla="*/ 422275 h 504825"/>
              <a:gd name="connsiteX8" fmla="*/ 215900 w 533400"/>
              <a:gd name="connsiteY8" fmla="*/ 444500 h 504825"/>
              <a:gd name="connsiteX9" fmla="*/ 238125 w 533400"/>
              <a:gd name="connsiteY9" fmla="*/ 476250 h 504825"/>
              <a:gd name="connsiteX10" fmla="*/ 266700 w 533400"/>
              <a:gd name="connsiteY10" fmla="*/ 495300 h 504825"/>
              <a:gd name="connsiteX11" fmla="*/ 333375 w 533400"/>
              <a:gd name="connsiteY11" fmla="*/ 504825 h 504825"/>
              <a:gd name="connsiteX12" fmla="*/ 403225 w 533400"/>
              <a:gd name="connsiteY12" fmla="*/ 501650 h 504825"/>
              <a:gd name="connsiteX13" fmla="*/ 428625 w 533400"/>
              <a:gd name="connsiteY13" fmla="*/ 460375 h 504825"/>
              <a:gd name="connsiteX14" fmla="*/ 415925 w 533400"/>
              <a:gd name="connsiteY14" fmla="*/ 365125 h 504825"/>
              <a:gd name="connsiteX15" fmla="*/ 412750 w 533400"/>
              <a:gd name="connsiteY15" fmla="*/ 314325 h 504825"/>
              <a:gd name="connsiteX16" fmla="*/ 450850 w 533400"/>
              <a:gd name="connsiteY16" fmla="*/ 298450 h 504825"/>
              <a:gd name="connsiteX17" fmla="*/ 514350 w 533400"/>
              <a:gd name="connsiteY17" fmla="*/ 273050 h 504825"/>
              <a:gd name="connsiteX18" fmla="*/ 533400 w 533400"/>
              <a:gd name="connsiteY18" fmla="*/ 250825 h 504825"/>
              <a:gd name="connsiteX19" fmla="*/ 482600 w 533400"/>
              <a:gd name="connsiteY19" fmla="*/ 177800 h 504825"/>
              <a:gd name="connsiteX20" fmla="*/ 428625 w 533400"/>
              <a:gd name="connsiteY20" fmla="*/ 95250 h 504825"/>
              <a:gd name="connsiteX21" fmla="*/ 387350 w 533400"/>
              <a:gd name="connsiteY21" fmla="*/ 92075 h 504825"/>
              <a:gd name="connsiteX22" fmla="*/ 355600 w 533400"/>
              <a:gd name="connsiteY22" fmla="*/ 130175 h 504825"/>
              <a:gd name="connsiteX23" fmla="*/ 339725 w 533400"/>
              <a:gd name="connsiteY23" fmla="*/ 92075 h 504825"/>
              <a:gd name="connsiteX24" fmla="*/ 276225 w 533400"/>
              <a:gd name="connsiteY24" fmla="*/ 44450 h 504825"/>
              <a:gd name="connsiteX25" fmla="*/ 219075 w 533400"/>
              <a:gd name="connsiteY25" fmla="*/ 15875 h 504825"/>
              <a:gd name="connsiteX26" fmla="*/ 174625 w 533400"/>
              <a:gd name="connsiteY26" fmla="*/ 0 h 504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533400" h="504825">
                <a:moveTo>
                  <a:pt x="174625" y="0"/>
                </a:moveTo>
                <a:lnTo>
                  <a:pt x="114300" y="47625"/>
                </a:lnTo>
                <a:lnTo>
                  <a:pt x="50800" y="127000"/>
                </a:lnTo>
                <a:lnTo>
                  <a:pt x="19050" y="184150"/>
                </a:lnTo>
                <a:lnTo>
                  <a:pt x="0" y="244475"/>
                </a:lnTo>
                <a:lnTo>
                  <a:pt x="79375" y="314325"/>
                </a:lnTo>
                <a:lnTo>
                  <a:pt x="127000" y="361950"/>
                </a:lnTo>
                <a:lnTo>
                  <a:pt x="196850" y="422275"/>
                </a:lnTo>
                <a:lnTo>
                  <a:pt x="215900" y="444500"/>
                </a:lnTo>
                <a:lnTo>
                  <a:pt x="238125" y="476250"/>
                </a:lnTo>
                <a:cubicBezTo>
                  <a:pt x="262276" y="493501"/>
                  <a:pt x="252207" y="488054"/>
                  <a:pt x="266700" y="495300"/>
                </a:cubicBezTo>
                <a:lnTo>
                  <a:pt x="333375" y="504825"/>
                </a:lnTo>
                <a:lnTo>
                  <a:pt x="403225" y="501650"/>
                </a:lnTo>
                <a:lnTo>
                  <a:pt x="428625" y="460375"/>
                </a:lnTo>
                <a:lnTo>
                  <a:pt x="415925" y="365125"/>
                </a:lnTo>
                <a:lnTo>
                  <a:pt x="412750" y="314325"/>
                </a:lnTo>
                <a:lnTo>
                  <a:pt x="450850" y="298450"/>
                </a:lnTo>
                <a:lnTo>
                  <a:pt x="514350" y="273050"/>
                </a:lnTo>
                <a:lnTo>
                  <a:pt x="533400" y="250825"/>
                </a:lnTo>
                <a:lnTo>
                  <a:pt x="482600" y="177800"/>
                </a:lnTo>
                <a:lnTo>
                  <a:pt x="428625" y="95250"/>
                </a:lnTo>
                <a:lnTo>
                  <a:pt x="387350" y="92075"/>
                </a:lnTo>
                <a:lnTo>
                  <a:pt x="355600" y="130175"/>
                </a:lnTo>
                <a:lnTo>
                  <a:pt x="339725" y="92075"/>
                </a:lnTo>
                <a:lnTo>
                  <a:pt x="276225" y="44450"/>
                </a:lnTo>
                <a:lnTo>
                  <a:pt x="219075" y="15875"/>
                </a:lnTo>
                <a:lnTo>
                  <a:pt x="174625" y="0"/>
                </a:lnTo>
                <a:close/>
              </a:path>
            </a:pathLst>
          </a:custGeom>
          <a:solidFill>
            <a:srgbClr val="4472C4">
              <a:alpha val="40000"/>
            </a:srgb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70766977-1933-4CEE-A90A-DB761398081F}"/>
              </a:ext>
            </a:extLst>
          </p:cNvPr>
          <p:cNvSpPr txBox="1"/>
          <p:nvPr/>
        </p:nvSpPr>
        <p:spPr>
          <a:xfrm>
            <a:off x="0" y="4584859"/>
            <a:ext cx="745236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000" dirty="0">
                <a:solidFill>
                  <a:srgbClr val="212121"/>
                </a:solidFill>
                <a:effectLst/>
                <a:latin typeface="+mn-lt"/>
              </a:rPr>
              <a:t>Brain: normal variations and benign findings in fluorodeoxyglucose-PET/computed tomography imaging. (PET Clin. 2014)</a:t>
            </a:r>
          </a:p>
          <a:p>
            <a:r>
              <a:rPr lang="en-US" altLang="zh-TW" sz="1000" dirty="0">
                <a:solidFill>
                  <a:srgbClr val="111111"/>
                </a:solidFill>
                <a:effectLst/>
                <a:latin typeface="+mn-lt"/>
              </a:rPr>
              <a:t>Voxel-based mapping of brain gray matter volume and glucose metabolism profiles in normal aging. (Neurobiology of Aging. 2007)</a:t>
            </a:r>
            <a:endParaRPr lang="en-US" altLang="zh-TW" sz="1000" dirty="0">
              <a:solidFill>
                <a:srgbClr val="212121"/>
              </a:solidFill>
              <a:effectLst/>
              <a:latin typeface="+mn-lt"/>
            </a:endParaRPr>
          </a:p>
          <a:p>
            <a:r>
              <a:rPr lang="en-US" altLang="zh-TW" sz="1000" dirty="0">
                <a:solidFill>
                  <a:srgbClr val="303030"/>
                </a:solidFill>
                <a:effectLst/>
                <a:latin typeface="+mn-lt"/>
              </a:rPr>
              <a:t>Brain PET in the diagnosis of Alzheimer's disease. (Clin </a:t>
            </a:r>
            <a:r>
              <a:rPr lang="en-US" altLang="zh-TW" sz="1000" dirty="0" err="1">
                <a:solidFill>
                  <a:srgbClr val="303030"/>
                </a:solidFill>
                <a:effectLst/>
                <a:latin typeface="+mn-lt"/>
              </a:rPr>
              <a:t>Nucl</a:t>
            </a:r>
            <a:r>
              <a:rPr lang="en-US" altLang="zh-TW" sz="1000" dirty="0">
                <a:solidFill>
                  <a:srgbClr val="303030"/>
                </a:solidFill>
                <a:effectLst/>
                <a:latin typeface="+mn-lt"/>
              </a:rPr>
              <a:t> Med. 2014)</a:t>
            </a:r>
          </a:p>
        </p:txBody>
      </p:sp>
    </p:spTree>
    <p:extLst>
      <p:ext uri="{BB962C8B-B14F-4D97-AF65-F5344CB8AC3E}">
        <p14:creationId xmlns:p14="http://schemas.microsoft.com/office/powerpoint/2010/main" val="10875757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46DBE42-CD1B-4AB1-BEFF-1392AAD85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chemeClr val="bg1"/>
                </a:solidFill>
                <a:highlight>
                  <a:srgbClr val="000000"/>
                </a:highlight>
              </a:rPr>
              <a:t> Results </a:t>
            </a:r>
            <a:r>
              <a:rPr lang="en-US" altLang="zh-TW" dirty="0"/>
              <a:t> Brain regions are identified in the decoding stage of translation.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BEAAF863-5C3D-4BF8-86BC-98585E104DE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31</a:t>
            </a:fld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FC699A8-0A5A-43AB-AC16-46CA50F9E7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5114" y="1110120"/>
            <a:ext cx="7111111" cy="3657143"/>
          </a:xfrm>
          <a:prstGeom prst="rect">
            <a:avLst/>
          </a:prstGeom>
        </p:spPr>
      </p:pic>
      <p:sp>
        <p:nvSpPr>
          <p:cNvPr id="6" name="等腰三角形 5">
            <a:extLst>
              <a:ext uri="{FF2B5EF4-FFF2-40B4-BE49-F238E27FC236}">
                <a16:creationId xmlns:a16="http://schemas.microsoft.com/office/drawing/2014/main" id="{F07CC5E5-66C2-4313-BCC2-81E98839BA94}"/>
              </a:ext>
            </a:extLst>
          </p:cNvPr>
          <p:cNvSpPr/>
          <p:nvPr/>
        </p:nvSpPr>
        <p:spPr>
          <a:xfrm>
            <a:off x="7454506" y="3438015"/>
            <a:ext cx="170985" cy="197284"/>
          </a:xfrm>
          <a:prstGeom prst="triangl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等腰三角形 6">
            <a:extLst>
              <a:ext uri="{FF2B5EF4-FFF2-40B4-BE49-F238E27FC236}">
                <a16:creationId xmlns:a16="http://schemas.microsoft.com/office/drawing/2014/main" id="{DABE764D-0B80-4294-BE93-E2CFBD49E516}"/>
              </a:ext>
            </a:extLst>
          </p:cNvPr>
          <p:cNvSpPr/>
          <p:nvPr/>
        </p:nvSpPr>
        <p:spPr>
          <a:xfrm>
            <a:off x="6724184" y="3131949"/>
            <a:ext cx="170985" cy="197284"/>
          </a:xfrm>
          <a:prstGeom prst="triangl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4DA8C25-CEF7-4CE1-8F81-54E1AFF5823D}"/>
              </a:ext>
            </a:extLst>
          </p:cNvPr>
          <p:cNvSpPr/>
          <p:nvPr/>
        </p:nvSpPr>
        <p:spPr>
          <a:xfrm>
            <a:off x="1887794" y="1769806"/>
            <a:ext cx="1337187" cy="50144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8A28DBC-623E-4208-8D31-F8F6F28A0A63}"/>
              </a:ext>
            </a:extLst>
          </p:cNvPr>
          <p:cNvSpPr/>
          <p:nvPr/>
        </p:nvSpPr>
        <p:spPr>
          <a:xfrm>
            <a:off x="6724184" y="2321027"/>
            <a:ext cx="1092462" cy="59462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3D83A87-0006-4988-89B5-83C5F5255B6D}"/>
              </a:ext>
            </a:extLst>
          </p:cNvPr>
          <p:cNvSpPr/>
          <p:nvPr/>
        </p:nvSpPr>
        <p:spPr>
          <a:xfrm>
            <a:off x="4283859" y="1519083"/>
            <a:ext cx="1615962" cy="139656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193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389BBFE-BAC2-4686-9E21-18893460A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highlight>
                  <a:srgbClr val="000000"/>
                </a:highlight>
              </a:rPr>
              <a:t> </a:t>
            </a:r>
            <a:r>
              <a:rPr lang="en-US" altLang="zh-TW" dirty="0">
                <a:solidFill>
                  <a:schemeClr val="bg1"/>
                </a:solidFill>
                <a:highlight>
                  <a:srgbClr val="000000"/>
                </a:highlight>
              </a:rPr>
              <a:t>Limitation </a:t>
            </a:r>
            <a:r>
              <a:rPr lang="en-US" altLang="zh-TW" dirty="0">
                <a:solidFill>
                  <a:schemeClr val="bg1"/>
                </a:solidFill>
                <a:highlight>
                  <a:srgbClr val="FFFFFF"/>
                </a:highlight>
              </a:rPr>
              <a:t>ff</a:t>
            </a:r>
            <a:endParaRPr lang="zh-TW" altLang="en-US" dirty="0">
              <a:highlight>
                <a:srgbClr val="FFFFFF"/>
              </a:highlight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4EADFEFB-631E-478E-9737-4E94467BAF5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32</a:t>
            </a:fld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FDDB9C3A-53C6-424D-B7A2-48C8C70BF697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95250" indent="0">
              <a:buClrTx/>
              <a:buSzPct val="100000"/>
              <a:buNone/>
            </a:pPr>
            <a:r>
              <a:rPr lang="en-US" altLang="zh-TW" sz="1600" dirty="0">
                <a:solidFill>
                  <a:schemeClr val="tx1"/>
                </a:solidFill>
              </a:rPr>
              <a:t>Dataset – organs, diseases, modalities (e.g., different radioactive tracers), machines.</a:t>
            </a:r>
          </a:p>
          <a:p>
            <a:pPr marL="95250" indent="0">
              <a:buClrTx/>
              <a:buSzPct val="100000"/>
              <a:buNone/>
            </a:pPr>
            <a:r>
              <a:rPr lang="en-US" altLang="zh-TW" sz="1600" dirty="0"/>
              <a:t>Models </a:t>
            </a:r>
            <a:r>
              <a:rPr lang="en-US" altLang="zh-TW" sz="1600" dirty="0">
                <a:solidFill>
                  <a:schemeClr val="tx1"/>
                </a:solidFill>
              </a:rPr>
              <a:t>– various deep learning models.</a:t>
            </a:r>
          </a:p>
          <a:p>
            <a:pPr marL="95250" indent="0">
              <a:buClrTx/>
              <a:buSzPct val="100000"/>
              <a:buNone/>
            </a:pPr>
            <a:r>
              <a:rPr lang="en-US" altLang="zh-TW" sz="1600" dirty="0">
                <a:solidFill>
                  <a:schemeClr val="tx1"/>
                </a:solidFill>
              </a:rPr>
              <a:t>Measurement of similarity – curse of dimensionality.</a:t>
            </a:r>
            <a:endParaRPr lang="en-US" altLang="zh-TW" sz="1600" dirty="0"/>
          </a:p>
        </p:txBody>
      </p:sp>
    </p:spTree>
    <p:extLst>
      <p:ext uri="{BB962C8B-B14F-4D97-AF65-F5344CB8AC3E}">
        <p14:creationId xmlns:p14="http://schemas.microsoft.com/office/powerpoint/2010/main" val="16032726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F9D60DD-9FB2-4956-96E6-6EBB621204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Take home message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470066F9-F839-4E37-B079-8917E8879D8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33</a:t>
            </a:fld>
            <a:endParaRPr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593E95A1-A11C-4A16-8F87-BB083943EA78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zh-TW" sz="2000" dirty="0"/>
              <a:t>We use representational similarity to verify our proposed hypotheses that the translation from T1-MR to PET images comprises the </a:t>
            </a:r>
            <a:r>
              <a:rPr lang="en-US" altLang="zh-TW" sz="2000" b="1" u="sng" dirty="0"/>
              <a:t>recognition of brain tissue types and brain regions</a:t>
            </a:r>
            <a:r>
              <a:rPr lang="en-US" altLang="zh-TW" sz="2000" dirty="0"/>
              <a:t>. </a:t>
            </a:r>
          </a:p>
          <a:p>
            <a:endParaRPr lang="zh-TW" altLang="en-US" dirty="0"/>
          </a:p>
        </p:txBody>
      </p:sp>
      <p:pic>
        <p:nvPicPr>
          <p:cNvPr id="6" name="內容版面配置區 6">
            <a:extLst>
              <a:ext uri="{FF2B5EF4-FFF2-40B4-BE49-F238E27FC236}">
                <a16:creationId xmlns:a16="http://schemas.microsoft.com/office/drawing/2014/main" id="{EA9F5456-6590-42C6-874C-1D80B05083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4497" y="2101019"/>
            <a:ext cx="4744918" cy="280319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421156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9F891E6-0C09-4DE5-A3D9-78D64A2309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chemeClr val="bg1"/>
                </a:solidFill>
                <a:highlight>
                  <a:srgbClr val="000000"/>
                </a:highlight>
              </a:rPr>
              <a:t> Introduction </a:t>
            </a:r>
            <a:r>
              <a:rPr lang="en-US" altLang="zh-TW" dirty="0"/>
              <a:t> There is a growing research trend in using AI for cross-modality medical image translation.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CB351123-9C5A-4EB0-B26F-A13BEBF8C8B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4</a:t>
            </a:fld>
            <a:endParaRPr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4DCF96B7-EBA1-4BC3-B8EC-DFFC7336ACD1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1006517" y="1022350"/>
            <a:ext cx="6954754" cy="3632200"/>
          </a:xfr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80E3746E-74B3-4D9A-9C6D-38FF2AD3BAE1}"/>
              </a:ext>
            </a:extLst>
          </p:cNvPr>
          <p:cNvSpPr/>
          <p:nvPr/>
        </p:nvSpPr>
        <p:spPr>
          <a:xfrm>
            <a:off x="2039815" y="1022350"/>
            <a:ext cx="991773" cy="3632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72D6839-DD10-4E03-A7FD-93F7DB40E243}"/>
              </a:ext>
            </a:extLst>
          </p:cNvPr>
          <p:cNvSpPr/>
          <p:nvPr/>
        </p:nvSpPr>
        <p:spPr>
          <a:xfrm>
            <a:off x="3031588" y="1022350"/>
            <a:ext cx="1978178" cy="3632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019BA533-0D61-4DBF-8D5E-4D2AFDCE3B97}"/>
              </a:ext>
            </a:extLst>
          </p:cNvPr>
          <p:cNvSpPr/>
          <p:nvPr/>
        </p:nvSpPr>
        <p:spPr>
          <a:xfrm>
            <a:off x="5009766" y="1022350"/>
            <a:ext cx="1967132" cy="3632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7AAFCC16-DC4A-4D21-8297-178DA489BD90}"/>
              </a:ext>
            </a:extLst>
          </p:cNvPr>
          <p:cNvSpPr txBox="1"/>
          <p:nvPr/>
        </p:nvSpPr>
        <p:spPr>
          <a:xfrm>
            <a:off x="6854173" y="4613374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Conventional</a:t>
            </a:r>
            <a:endParaRPr lang="zh-TW" altLang="en-US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A1A2FFC3-924F-41C3-A4A9-0B0544B88142}"/>
              </a:ext>
            </a:extLst>
          </p:cNvPr>
          <p:cNvSpPr txBox="1"/>
          <p:nvPr/>
        </p:nvSpPr>
        <p:spPr>
          <a:xfrm>
            <a:off x="2039815" y="4613374"/>
            <a:ext cx="6719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Latest</a:t>
            </a:r>
            <a:endParaRPr lang="zh-TW" altLang="en-US" dirty="0"/>
          </a:p>
        </p:txBody>
      </p: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DAD61EC6-4BA9-4B41-9B95-A7D5780B9B2B}"/>
              </a:ext>
            </a:extLst>
          </p:cNvPr>
          <p:cNvCxnSpPr>
            <a:stCxn id="10" idx="1"/>
            <a:endCxn id="11" idx="3"/>
          </p:cNvCxnSpPr>
          <p:nvPr/>
        </p:nvCxnSpPr>
        <p:spPr>
          <a:xfrm flipH="1">
            <a:off x="2711794" y="4767263"/>
            <a:ext cx="414237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3955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B9D223B-05F7-48A4-83B2-44DC652BA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chemeClr val="bg1"/>
                </a:solidFill>
                <a:highlight>
                  <a:srgbClr val="000000"/>
                </a:highlight>
              </a:rPr>
              <a:t> Introduction </a:t>
            </a:r>
            <a:r>
              <a:rPr lang="en-US" altLang="zh-TW" dirty="0"/>
              <a:t> There is a growing research trend in using AI for cross-modality medical image translation.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177C6391-CF9D-4BD8-896A-8A9BED33EB7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5</a:t>
            </a:fld>
            <a:endParaRPr lang="zh-TW" altLang="en-US" dirty="0"/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A2A30E0C-D311-4926-848D-519755B854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56" y="1083135"/>
            <a:ext cx="8897101" cy="2968360"/>
          </a:xfrm>
          <a:prstGeom prst="rect">
            <a:avLst/>
          </a:prstGeom>
        </p:spPr>
      </p:pic>
      <p:sp>
        <p:nvSpPr>
          <p:cNvPr id="17" name="文字方塊 16">
            <a:extLst>
              <a:ext uri="{FF2B5EF4-FFF2-40B4-BE49-F238E27FC236}">
                <a16:creationId xmlns:a16="http://schemas.microsoft.com/office/drawing/2014/main" id="{D77622AD-C80B-4A96-A638-34B9049FDFA1}"/>
              </a:ext>
            </a:extLst>
          </p:cNvPr>
          <p:cNvSpPr txBox="1"/>
          <p:nvPr/>
        </p:nvSpPr>
        <p:spPr>
          <a:xfrm>
            <a:off x="302455" y="4124412"/>
            <a:ext cx="844061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200" b="1" dirty="0"/>
              <a:t>Synthetic images are meaningful for subjects in both extremes of disease spectrum.</a:t>
            </a:r>
            <a:r>
              <a:rPr lang="en-US" altLang="zh-TW" sz="1200" dirty="0"/>
              <a:t> </a:t>
            </a:r>
          </a:p>
          <a:p>
            <a:pPr algn="just"/>
            <a:r>
              <a:rPr lang="en-US" altLang="zh-TW" sz="1200" dirty="0">
                <a:highlight>
                  <a:srgbClr val="FFFF00"/>
                </a:highlight>
              </a:rPr>
              <a:t>Left: CN. Middle: MCI. Right: AD.</a:t>
            </a:r>
            <a:r>
              <a:rPr lang="en-US" altLang="zh-TW" sz="1200" dirty="0"/>
              <a:t> The generated PET images show consistency of hypometabolism (less red, more yellow) with the ground truth image. </a:t>
            </a:r>
            <a:endParaRPr lang="zh-TW" altLang="en-US" sz="1200" dirty="0"/>
          </a:p>
        </p:txBody>
      </p:sp>
    </p:spTree>
    <p:extLst>
      <p:ext uri="{BB962C8B-B14F-4D97-AF65-F5344CB8AC3E}">
        <p14:creationId xmlns:p14="http://schemas.microsoft.com/office/powerpoint/2010/main" val="9517835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EDF3B5D-CA59-4B38-9FBB-8BD8962BEC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chemeClr val="bg1"/>
                </a:solidFill>
                <a:highlight>
                  <a:srgbClr val="000000"/>
                </a:highlight>
              </a:rPr>
              <a:t> Introduction </a:t>
            </a:r>
            <a:r>
              <a:rPr lang="en-US" altLang="zh-TW" dirty="0"/>
              <a:t> However, there are several major concerns when it comes to clinical applications.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871D33E5-F951-4280-8730-7F895873629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6</a:t>
            </a:fld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E6FCFCE7-33D9-4AD2-BE53-62983EEFA252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>
              <a:buClrTx/>
              <a:buFontTx/>
              <a:buChar char="-"/>
            </a:pPr>
            <a:r>
              <a:rPr lang="en-US" altLang="zh-TW" dirty="0">
                <a:solidFill>
                  <a:schemeClr val="tx1"/>
                </a:solidFill>
              </a:rPr>
              <a:t>Robustness to distributional biases (population, organs, diseases).</a:t>
            </a:r>
          </a:p>
          <a:p>
            <a:pPr>
              <a:buClrTx/>
              <a:buFontTx/>
              <a:buChar char="-"/>
            </a:pPr>
            <a:endParaRPr lang="en-US" altLang="zh-TW" dirty="0">
              <a:solidFill>
                <a:schemeClr val="tx1"/>
              </a:solidFill>
            </a:endParaRPr>
          </a:p>
          <a:p>
            <a:pPr>
              <a:buClrTx/>
              <a:buFontTx/>
              <a:buChar char="-"/>
            </a:pPr>
            <a:endParaRPr lang="en-US" altLang="zh-TW" dirty="0">
              <a:solidFill>
                <a:schemeClr val="tx1"/>
              </a:solidFill>
            </a:endParaRPr>
          </a:p>
          <a:p>
            <a:pPr>
              <a:buClrTx/>
              <a:buFontTx/>
              <a:buChar char="-"/>
            </a:pPr>
            <a:endParaRPr lang="en-US" altLang="zh-TW" dirty="0">
              <a:solidFill>
                <a:schemeClr val="tx1"/>
              </a:solidFill>
            </a:endParaRPr>
          </a:p>
          <a:p>
            <a:pPr>
              <a:buClrTx/>
              <a:buFontTx/>
              <a:buChar char="-"/>
            </a:pPr>
            <a:r>
              <a:rPr lang="en-US" altLang="zh-TW" dirty="0">
                <a:solidFill>
                  <a:schemeClr val="tx1"/>
                </a:solidFill>
              </a:rPr>
              <a:t>Robustness to systemic biases</a:t>
            </a:r>
            <a:r>
              <a:rPr lang="zh-TW" altLang="en-US" dirty="0">
                <a:solidFill>
                  <a:schemeClr val="tx1"/>
                </a:solidFill>
              </a:rPr>
              <a:t> </a:t>
            </a:r>
            <a:r>
              <a:rPr lang="en-US" altLang="zh-TW" dirty="0">
                <a:solidFill>
                  <a:schemeClr val="tx1"/>
                </a:solidFill>
              </a:rPr>
              <a:t>(scanning devices and protocols, preprocessing techniques).</a:t>
            </a:r>
          </a:p>
          <a:p>
            <a:pPr>
              <a:buClrTx/>
              <a:buFontTx/>
              <a:buChar char="-"/>
            </a:pPr>
            <a:endParaRPr lang="en-US" altLang="zh-TW" dirty="0">
              <a:solidFill>
                <a:schemeClr val="tx1"/>
              </a:solidFill>
            </a:endParaRPr>
          </a:p>
          <a:p>
            <a:pPr>
              <a:buClrTx/>
              <a:buFontTx/>
              <a:buChar char="-"/>
            </a:pPr>
            <a:endParaRPr lang="en-US" altLang="zh-TW" dirty="0">
              <a:solidFill>
                <a:schemeClr val="tx1"/>
              </a:solidFill>
            </a:endParaRPr>
          </a:p>
          <a:p>
            <a:pPr>
              <a:buClrTx/>
              <a:buFontTx/>
              <a:buChar char="-"/>
            </a:pPr>
            <a:endParaRPr lang="en-US" altLang="zh-TW" dirty="0">
              <a:solidFill>
                <a:schemeClr val="tx1"/>
              </a:solidFill>
            </a:endParaRPr>
          </a:p>
          <a:p>
            <a:pPr>
              <a:buClrTx/>
              <a:buFontTx/>
              <a:buChar char="-"/>
            </a:pPr>
            <a:r>
              <a:rPr lang="en-US" altLang="zh-TW" dirty="0">
                <a:solidFill>
                  <a:schemeClr val="tx1"/>
                </a:solidFill>
              </a:rPr>
              <a:t>Robustness to out-of-distribution cases, noise and adversarial perturbations.</a:t>
            </a:r>
          </a:p>
          <a:p>
            <a:pPr>
              <a:buClrTx/>
              <a:buFontTx/>
              <a:buChar char="-"/>
            </a:pPr>
            <a:endParaRPr lang="en-US" altLang="zh-TW" dirty="0">
              <a:solidFill>
                <a:schemeClr val="tx1"/>
              </a:solidFill>
            </a:endParaRPr>
          </a:p>
          <a:p>
            <a:pPr>
              <a:buFontTx/>
              <a:buChar char="-"/>
            </a:pPr>
            <a:endParaRPr lang="zh-TW" altLang="en-US" dirty="0">
              <a:solidFill>
                <a:schemeClr val="tx1"/>
              </a:solidFill>
            </a:endParaRPr>
          </a:p>
        </p:txBody>
      </p:sp>
      <p:pic>
        <p:nvPicPr>
          <p:cNvPr id="1026" name="Picture 2" descr="Lungs Icon | Medical Health Iconset | GraphicLoads">
            <a:extLst>
              <a:ext uri="{FF2B5EF4-FFF2-40B4-BE49-F238E27FC236}">
                <a16:creationId xmlns:a16="http://schemas.microsoft.com/office/drawing/2014/main" id="{3ACB54CB-633C-4639-AF3B-CF9D9807B0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7719" y="1579318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Black brain icon - Free black brain icons">
            <a:extLst>
              <a:ext uri="{FF2B5EF4-FFF2-40B4-BE49-F238E27FC236}">
                <a16:creationId xmlns:a16="http://schemas.microsoft.com/office/drawing/2014/main" id="{439335C2-9F05-45FD-A0C3-2B6F42236C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2905" y="1577526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Old age - icon by Adioma">
            <a:extLst>
              <a:ext uri="{FF2B5EF4-FFF2-40B4-BE49-F238E27FC236}">
                <a16:creationId xmlns:a16="http://schemas.microsoft.com/office/drawing/2014/main" id="{4C595233-88D0-492C-B3C2-EABBAA9E6A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0128" y="1577526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Baby Icons - Download 143 Free Baby icons here">
            <a:extLst>
              <a:ext uri="{FF2B5EF4-FFF2-40B4-BE49-F238E27FC236}">
                <a16:creationId xmlns:a16="http://schemas.microsoft.com/office/drawing/2014/main" id="{1C84AC2F-7A11-4506-8AA0-D6BF998094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8510" y="1579600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MRI Scan icon PNG and SVG Vector Free Download">
            <a:extLst>
              <a:ext uri="{FF2B5EF4-FFF2-40B4-BE49-F238E27FC236}">
                <a16:creationId xmlns:a16="http://schemas.microsoft.com/office/drawing/2014/main" id="{F335710C-5406-4EF7-ABC0-1137E21B4E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2562" y="3247838"/>
            <a:ext cx="896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Siemens, logo Free Icon - Icon-Icons.com">
            <a:extLst>
              <a:ext uri="{FF2B5EF4-FFF2-40B4-BE49-F238E27FC236}">
                <a16:creationId xmlns:a16="http://schemas.microsoft.com/office/drawing/2014/main" id="{C2BB6EEF-708D-4E6B-B1B2-4E4BAD009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8561" y="3247838"/>
            <a:ext cx="18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utoShape 16" descr="Philips Vector SVG Icon - SVG Repo">
            <a:extLst>
              <a:ext uri="{FF2B5EF4-FFF2-40B4-BE49-F238E27FC236}">
                <a16:creationId xmlns:a16="http://schemas.microsoft.com/office/drawing/2014/main" id="{1B9ADF91-0D76-4987-9851-6081BA49B96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47735" y="3032871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6" name="AutoShape 18" descr="Philips Vector SVG Icon - SVG Repo">
            <a:extLst>
              <a:ext uri="{FF2B5EF4-FFF2-40B4-BE49-F238E27FC236}">
                <a16:creationId xmlns:a16="http://schemas.microsoft.com/office/drawing/2014/main" id="{FC10DC21-0313-4261-B7B6-17C2FAD4B80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600135" y="3185271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1046" name="Picture 22" descr="Philips  free icon">
            <a:extLst>
              <a:ext uri="{FF2B5EF4-FFF2-40B4-BE49-F238E27FC236}">
                <a16:creationId xmlns:a16="http://schemas.microsoft.com/office/drawing/2014/main" id="{1F187E3A-88CE-491C-AC1C-A5707448EE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5669" y="3216554"/>
            <a:ext cx="962567" cy="962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13289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CAA76603-F12E-46D6-BC9C-1E1CA27FF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892" y="1136845"/>
            <a:ext cx="3611799" cy="2140501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D6A167D0-4845-473E-BD2D-2856B995DA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4761" y="1136846"/>
            <a:ext cx="3245473" cy="1259941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EDBFAFD0-EDDA-4F66-B729-2DB97C7F804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92" t="7720" r="25465" b="22672"/>
          <a:stretch/>
        </p:blipFill>
        <p:spPr>
          <a:xfrm>
            <a:off x="4184761" y="2508981"/>
            <a:ext cx="3246120" cy="76836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A611A459-BA6E-4926-86F9-641FD56F0F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7024" y="3462126"/>
            <a:ext cx="3582607" cy="144208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62674564-5E07-442C-8959-8B940E08EB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71991" y="3462126"/>
            <a:ext cx="4368676" cy="144208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091C8932-CD91-482F-B602-6557139E8F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6892" y="1130947"/>
            <a:ext cx="5304305" cy="2587641"/>
          </a:xfrm>
          <a:prstGeom prst="rect">
            <a:avLst/>
          </a:prstGeom>
          <a:ln w="12700">
            <a:solidFill>
              <a:srgbClr val="C00000"/>
            </a:solidFill>
          </a:ln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759B8933-FD03-4339-B8E1-0B18B5BD9B2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27318" y="2967877"/>
            <a:ext cx="5410137" cy="1936336"/>
          </a:xfrm>
          <a:prstGeom prst="rect">
            <a:avLst/>
          </a:prstGeom>
          <a:ln w="12700">
            <a:solidFill>
              <a:srgbClr val="C00000"/>
            </a:solidFill>
          </a:ln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A2B32B29-8FDE-4864-A886-05B473A521E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87381" y="1130947"/>
            <a:ext cx="6250075" cy="1822939"/>
          </a:xfrm>
          <a:prstGeom prst="rect">
            <a:avLst/>
          </a:prstGeom>
          <a:ln w="12700">
            <a:solidFill>
              <a:srgbClr val="C00000"/>
            </a:solidFill>
          </a:ln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EEDF3B5D-CA59-4B38-9FBB-8BD8962BEC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chemeClr val="bg1"/>
                </a:solidFill>
                <a:highlight>
                  <a:srgbClr val="000000"/>
                </a:highlight>
              </a:rPr>
              <a:t> Introduction </a:t>
            </a:r>
            <a:r>
              <a:rPr lang="en-US" altLang="zh-TW" dirty="0"/>
              <a:t> Even more, </a:t>
            </a:r>
            <a:r>
              <a:rPr lang="en-US" altLang="zh-TW" dirty="0">
                <a:solidFill>
                  <a:schemeClr val="tx1"/>
                </a:solidFill>
              </a:rPr>
              <a:t>deep learning models remain black-box for most AI scientists.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871D33E5-F951-4280-8730-7F895873629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7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87992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644EB90-E7AB-41D7-9A6E-C3FA240CE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chemeClr val="bg1"/>
                </a:solidFill>
                <a:highlight>
                  <a:srgbClr val="000000"/>
                </a:highlight>
              </a:rPr>
              <a:t> Motivation </a:t>
            </a:r>
            <a:r>
              <a:rPr lang="en-US" altLang="zh-TW" dirty="0"/>
              <a:t> How do </a:t>
            </a:r>
            <a:r>
              <a:rPr lang="en-US" altLang="zh-TW" dirty="0">
                <a:solidFill>
                  <a:schemeClr val="tx1"/>
                </a:solidFill>
              </a:rPr>
              <a:t>deep learning models translate T1-MRI images to FDG-PET images?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10FF82A5-689A-40D0-8221-2D8E131EF8D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8</a:t>
            </a:fld>
            <a:endParaRPr lang="zh-TW" altLang="en-US" dirty="0"/>
          </a:p>
        </p:txBody>
      </p:sp>
      <p:pic>
        <p:nvPicPr>
          <p:cNvPr id="5" name="內容版面配置區 6">
            <a:extLst>
              <a:ext uri="{FF2B5EF4-FFF2-40B4-BE49-F238E27FC236}">
                <a16:creationId xmlns:a16="http://schemas.microsoft.com/office/drawing/2014/main" id="{C947A636-1D4B-4470-8B41-2CBC0366C5DC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1624299" y="1221098"/>
            <a:ext cx="5668599" cy="3348884"/>
          </a:xfrm>
        </p:spPr>
      </p:pic>
      <p:sp>
        <p:nvSpPr>
          <p:cNvPr id="6" name="橢圓 5">
            <a:extLst>
              <a:ext uri="{FF2B5EF4-FFF2-40B4-BE49-F238E27FC236}">
                <a16:creationId xmlns:a16="http://schemas.microsoft.com/office/drawing/2014/main" id="{C2004E47-5103-4801-8E2D-E06DBB10ED7E}"/>
              </a:ext>
            </a:extLst>
          </p:cNvPr>
          <p:cNvSpPr/>
          <p:nvPr/>
        </p:nvSpPr>
        <p:spPr>
          <a:xfrm>
            <a:off x="2932176" y="1414272"/>
            <a:ext cx="1804416" cy="1804416"/>
          </a:xfrm>
          <a:prstGeom prst="ellipse">
            <a:avLst/>
          </a:prstGeom>
          <a:solidFill>
            <a:srgbClr val="5659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5400" dirty="0"/>
              <a:t>?</a:t>
            </a:r>
            <a:endParaRPr lang="zh-TW" altLang="en-US" sz="5400" dirty="0"/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A693CAB6-3F9F-431D-AF35-97755309F845}"/>
              </a:ext>
            </a:extLst>
          </p:cNvPr>
          <p:cNvSpPr/>
          <p:nvPr/>
        </p:nvSpPr>
        <p:spPr>
          <a:xfrm>
            <a:off x="4572000" y="2895540"/>
            <a:ext cx="1478565" cy="1493580"/>
          </a:xfrm>
          <a:prstGeom prst="ellipse">
            <a:avLst/>
          </a:prstGeom>
          <a:solidFill>
            <a:srgbClr val="3330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5400"/>
              <a:t>?</a:t>
            </a:r>
            <a:endParaRPr lang="zh-TW" altLang="en-US" sz="5400" dirty="0"/>
          </a:p>
        </p:txBody>
      </p:sp>
    </p:spTree>
    <p:extLst>
      <p:ext uri="{BB962C8B-B14F-4D97-AF65-F5344CB8AC3E}">
        <p14:creationId xmlns:p14="http://schemas.microsoft.com/office/powerpoint/2010/main" val="27480065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FA80DFB-3CB9-45CB-82C2-03B351FBA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chemeClr val="bg1"/>
                </a:solidFill>
                <a:highlight>
                  <a:srgbClr val="000000"/>
                </a:highlight>
              </a:rPr>
              <a:t> Motivation </a:t>
            </a:r>
            <a:r>
              <a:rPr lang="en-US" altLang="zh-TW" dirty="0"/>
              <a:t> How do </a:t>
            </a:r>
            <a:r>
              <a:rPr lang="en-US" altLang="zh-TW" dirty="0">
                <a:solidFill>
                  <a:schemeClr val="tx1"/>
                </a:solidFill>
              </a:rPr>
              <a:t>deep learning models translate T1-MRI images to FDG-PET images?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A2A73720-3156-4816-B16C-2EEDF014348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9</a:t>
            </a:fld>
            <a:endParaRPr lang="zh-TW" altLang="en-US" dirty="0"/>
          </a:p>
        </p:txBody>
      </p:sp>
      <p:pic>
        <p:nvPicPr>
          <p:cNvPr id="5" name="內容版面配置區 6">
            <a:extLst>
              <a:ext uri="{FF2B5EF4-FFF2-40B4-BE49-F238E27FC236}">
                <a16:creationId xmlns:a16="http://schemas.microsoft.com/office/drawing/2014/main" id="{1AB454D6-1B5F-47A0-AD9B-6A94DAE511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4299" y="1221098"/>
            <a:ext cx="5668599" cy="334888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706809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簡報1" id="{E0AFB92F-F3F4-4DC1-B872-E77EA38FD1E4}" vid="{3C7A1D5B-2F94-4E86-8BD7-286587108D50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PPT灰框範本_乾淨</Template>
  <TotalTime>2769</TotalTime>
  <Words>1661</Words>
  <Application>Microsoft Office PowerPoint</Application>
  <PresentationFormat>如螢幕大小 (16:9)</PresentationFormat>
  <Paragraphs>170</Paragraphs>
  <Slides>33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33</vt:i4>
      </vt:variant>
    </vt:vector>
  </HeadingPairs>
  <TitlesOfParts>
    <vt:vector size="40" baseType="lpstr">
      <vt:lpstr>Google Sans</vt:lpstr>
      <vt:lpstr>Arial</vt:lpstr>
      <vt:lpstr>Arial</vt:lpstr>
      <vt:lpstr>Calibri</vt:lpstr>
      <vt:lpstr>Cambria Math</vt:lpstr>
      <vt:lpstr>Wingdings</vt:lpstr>
      <vt:lpstr>Office 佈景主題</vt:lpstr>
      <vt:lpstr>Demystifying T1-MRI to FDG18-PET Image Translation via Representational Similarity</vt:lpstr>
      <vt:lpstr>Take home message</vt:lpstr>
      <vt:lpstr> Introduction  There is a growing research trend in using AI for cross-modality medical image translation.</vt:lpstr>
      <vt:lpstr> Introduction  There is a growing research trend in using AI for cross-modality medical image translation.</vt:lpstr>
      <vt:lpstr> Introduction  There is a growing research trend in using AI for cross-modality medical image translation.</vt:lpstr>
      <vt:lpstr> Introduction  However, there are several major concerns when it comes to clinical applications.</vt:lpstr>
      <vt:lpstr> Introduction  Even more, deep learning models remain black-box for most AI scientists.</vt:lpstr>
      <vt:lpstr> Motivation  How do deep learning models translate T1-MRI images to FDG-PET images?</vt:lpstr>
      <vt:lpstr> Motivation  How do deep learning models translate T1-MRI images to FDG-PET images?</vt:lpstr>
      <vt:lpstr> Literature  Deep learning has been deployed for brain tissue segmentation and brain region identification.</vt:lpstr>
      <vt:lpstr> Literature  Deep learning has been deployed for brain tissue segmentation and brain region identification.</vt:lpstr>
      <vt:lpstr> Literature  Deep learning has been deployed for brain tissue segmentation and brain region identification.</vt:lpstr>
      <vt:lpstr> Literature  Deep learning has been deployed for brain tissue segmentation and brain region identification.</vt:lpstr>
      <vt:lpstr> Hypothesis  Deep learning models learn to segment brain tissue types.</vt:lpstr>
      <vt:lpstr> Hypothesis  Deep learning models learn to segment brain tissue types.</vt:lpstr>
      <vt:lpstr> Hypothesis  Deep learning models learn to segment brain tissue types.</vt:lpstr>
      <vt:lpstr> Hypothesis  Deep learning models learn to segment brain tissue types.</vt:lpstr>
      <vt:lpstr> Hypothesis  Deep learning models learn to segment brain tissue types.</vt:lpstr>
      <vt:lpstr> Hypothesis  Deep learning models learn to segment brain tissue types.</vt:lpstr>
      <vt:lpstr> Hypothesis  Deep learning models learn to segment brain tissue types.</vt:lpstr>
      <vt:lpstr> Method d</vt:lpstr>
      <vt:lpstr> Method d</vt:lpstr>
      <vt:lpstr> Method d</vt:lpstr>
      <vt:lpstr> Method d</vt:lpstr>
      <vt:lpstr> Method d</vt:lpstr>
      <vt:lpstr> Results  Brain tissues are segmented in the early encoding stage of image translation.</vt:lpstr>
      <vt:lpstr> Results  Brain tissues are segmented in the early encoding stage of image translation.</vt:lpstr>
      <vt:lpstr> Results  Brain tissues are segmented in the early encoding stage of image translation.</vt:lpstr>
      <vt:lpstr> Results  Brain tissues are segmented in the early encoding stage of image translation.</vt:lpstr>
      <vt:lpstr> Hypothesis  Deep learning models learn to segment brain regions.</vt:lpstr>
      <vt:lpstr> Results  Brain regions are identified in the decoding stage of translation.</vt:lpstr>
      <vt:lpstr> Limitation ff</vt:lpstr>
      <vt:lpstr>Take home message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ECE Ph.D. Program</dc:title>
  <dc:creator>柏成</dc:creator>
  <cp:lastModifiedBy>柏成</cp:lastModifiedBy>
  <cp:revision>54</cp:revision>
  <dcterms:created xsi:type="dcterms:W3CDTF">2021-10-20T15:50:20Z</dcterms:created>
  <dcterms:modified xsi:type="dcterms:W3CDTF">2022-02-11T13:37:04Z</dcterms:modified>
</cp:coreProperties>
</file>